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87" r:id="rId2"/>
    <p:sldId id="256" r:id="rId3"/>
    <p:sldId id="257" r:id="rId4"/>
    <p:sldId id="261" r:id="rId5"/>
    <p:sldId id="262" r:id="rId6"/>
    <p:sldId id="263" r:id="rId7"/>
    <p:sldId id="258" r:id="rId8"/>
    <p:sldId id="267" r:id="rId9"/>
    <p:sldId id="268" r:id="rId10"/>
    <p:sldId id="269" r:id="rId11"/>
    <p:sldId id="271" r:id="rId12"/>
    <p:sldId id="270" r:id="rId13"/>
    <p:sldId id="272" r:id="rId14"/>
    <p:sldId id="285" r:id="rId15"/>
    <p:sldId id="277" r:id="rId16"/>
    <p:sldId id="278" r:id="rId17"/>
    <p:sldId id="273" r:id="rId18"/>
    <p:sldId id="274" r:id="rId19"/>
    <p:sldId id="275" r:id="rId20"/>
    <p:sldId id="276" r:id="rId21"/>
    <p:sldId id="279" r:id="rId22"/>
    <p:sldId id="280" r:id="rId23"/>
    <p:sldId id="281" r:id="rId24"/>
    <p:sldId id="282" r:id="rId25"/>
    <p:sldId id="290" r:id="rId26"/>
    <p:sldId id="291" r:id="rId27"/>
    <p:sldId id="294" r:id="rId28"/>
    <p:sldId id="295" r:id="rId29"/>
    <p:sldId id="296" r:id="rId30"/>
    <p:sldId id="297" r:id="rId31"/>
    <p:sldId id="298" r:id="rId32"/>
    <p:sldId id="300" r:id="rId33"/>
    <p:sldId id="301" r:id="rId34"/>
    <p:sldId id="302" r:id="rId35"/>
    <p:sldId id="264" r:id="rId36"/>
    <p:sldId id="260" r:id="rId37"/>
    <p:sldId id="265" r:id="rId38"/>
    <p:sldId id="283" r:id="rId39"/>
    <p:sldId id="284" r:id="rId40"/>
    <p:sldId id="286" r:id="rId41"/>
    <p:sldId id="266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803" autoAdjust="0"/>
  </p:normalViewPr>
  <p:slideViewPr>
    <p:cSldViewPr>
      <p:cViewPr>
        <p:scale>
          <a:sx n="68" d="100"/>
          <a:sy n="68" d="100"/>
        </p:scale>
        <p:origin x="-144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D93EC2-27C6-42BC-8FDE-B3CF276223E0}" type="doc">
      <dgm:prSet loTypeId="urn:microsoft.com/office/officeart/2005/8/layout/gear1" loCatId="relationship" qsTypeId="urn:microsoft.com/office/officeart/2005/8/quickstyle/simple2" qsCatId="simple" csTypeId="urn:microsoft.com/office/officeart/2005/8/colors/colorful3" csCatId="colorful" phldr="1"/>
      <dgm:spPr/>
    </dgm:pt>
    <dgm:pt modelId="{E604028A-1EB4-48D5-9C9A-75263923A4A3}">
      <dgm:prSet phldrT="[Κείμενο]" custT="1"/>
      <dgm:spPr/>
      <dgm:t>
        <a:bodyPr/>
        <a:lstStyle/>
        <a:p>
          <a:endParaRPr lang="el-GR" sz="2400" b="1" dirty="0" smtClean="0"/>
        </a:p>
        <a:p>
          <a:r>
            <a:rPr lang="el-GR" sz="2400" b="1" dirty="0" smtClean="0"/>
            <a:t>ΚΟΙΝΩΝΙΚΕΣ-ΨΥΧΟΛΟΓΙΚΕΣ</a:t>
          </a:r>
          <a:endParaRPr lang="el-GR" sz="2400" b="1" dirty="0"/>
        </a:p>
      </dgm:t>
    </dgm:pt>
    <dgm:pt modelId="{65ACB0D1-DC10-4375-9347-CED2C4916066}" type="parTrans" cxnId="{EEF9EC25-6389-4C77-9673-BC7DCB8D9ADB}">
      <dgm:prSet/>
      <dgm:spPr/>
      <dgm:t>
        <a:bodyPr/>
        <a:lstStyle/>
        <a:p>
          <a:endParaRPr lang="el-GR"/>
        </a:p>
      </dgm:t>
    </dgm:pt>
    <dgm:pt modelId="{DAF628EB-3681-402A-B5D6-D232B18BC708}" type="sibTrans" cxnId="{EEF9EC25-6389-4C77-9673-BC7DCB8D9ADB}">
      <dgm:prSet/>
      <dgm:spPr/>
      <dgm:t>
        <a:bodyPr/>
        <a:lstStyle/>
        <a:p>
          <a:endParaRPr lang="el-GR" dirty="0"/>
        </a:p>
      </dgm:t>
    </dgm:pt>
    <dgm:pt modelId="{150ABDC6-272A-4042-ABED-AB335BBE81B3}">
      <dgm:prSet phldrT="[Κείμενο]" custT="1"/>
      <dgm:spPr/>
      <dgm:t>
        <a:bodyPr/>
        <a:lstStyle/>
        <a:p>
          <a:r>
            <a:rPr lang="el-GR" sz="2400" b="1" dirty="0" smtClean="0"/>
            <a:t>ΣΩΜΑΤΙΚΕΣ</a:t>
          </a:r>
          <a:endParaRPr lang="el-GR" sz="2400" b="1" dirty="0"/>
        </a:p>
      </dgm:t>
    </dgm:pt>
    <dgm:pt modelId="{512EB373-B2B6-4BC3-A04D-8EFF76D444A3}" type="parTrans" cxnId="{664AFBCC-0EA8-4F68-9DF7-712C443B41F7}">
      <dgm:prSet/>
      <dgm:spPr/>
      <dgm:t>
        <a:bodyPr/>
        <a:lstStyle/>
        <a:p>
          <a:endParaRPr lang="el-GR"/>
        </a:p>
      </dgm:t>
    </dgm:pt>
    <dgm:pt modelId="{7C6C4F54-0572-42FC-9CDE-C52E4B870150}" type="sibTrans" cxnId="{664AFBCC-0EA8-4F68-9DF7-712C443B41F7}">
      <dgm:prSet/>
      <dgm:spPr/>
      <dgm:t>
        <a:bodyPr/>
        <a:lstStyle/>
        <a:p>
          <a:endParaRPr lang="el-GR" dirty="0"/>
        </a:p>
      </dgm:t>
    </dgm:pt>
    <dgm:pt modelId="{AE2F8EE1-F24A-44C4-8DE0-A0B9823FA044}">
      <dgm:prSet phldrT="[Κείμενο]" custT="1"/>
      <dgm:spPr/>
      <dgm:t>
        <a:bodyPr/>
        <a:lstStyle/>
        <a:p>
          <a:r>
            <a:rPr lang="el-GR" sz="2400" b="1" dirty="0" smtClean="0"/>
            <a:t>ΠΝΕΥΜΑΤΙΚΕΣ-ΓΝΩΣΤΙΚΕΣ</a:t>
          </a:r>
          <a:endParaRPr lang="el-GR" sz="2400" b="1" dirty="0"/>
        </a:p>
      </dgm:t>
    </dgm:pt>
    <dgm:pt modelId="{51B2633F-922A-454B-972A-98A2D5BC902C}" type="parTrans" cxnId="{F3D5A93B-4D86-45B3-83BB-EB5123AF9F6B}">
      <dgm:prSet/>
      <dgm:spPr/>
      <dgm:t>
        <a:bodyPr/>
        <a:lstStyle/>
        <a:p>
          <a:endParaRPr lang="el-GR"/>
        </a:p>
      </dgm:t>
    </dgm:pt>
    <dgm:pt modelId="{D23AC707-1880-415D-B990-D9DBC1BF4476}" type="sibTrans" cxnId="{F3D5A93B-4D86-45B3-83BB-EB5123AF9F6B}">
      <dgm:prSet/>
      <dgm:spPr/>
      <dgm:t>
        <a:bodyPr/>
        <a:lstStyle/>
        <a:p>
          <a:endParaRPr lang="el-GR" dirty="0"/>
        </a:p>
      </dgm:t>
    </dgm:pt>
    <dgm:pt modelId="{099EB1E4-AD8B-4C90-A1A1-B3CF6B53FCA9}" type="pres">
      <dgm:prSet presAssocID="{7AD93EC2-27C6-42BC-8FDE-B3CF276223E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0809787-3853-4873-A68C-FA7317A72D9A}" type="pres">
      <dgm:prSet presAssocID="{E604028A-1EB4-48D5-9C9A-75263923A4A3}" presName="gear1" presStyleLbl="node1" presStyleIdx="0" presStyleCnt="3" custScaleX="138588" custScaleY="131643" custLinFactNeighborX="8679" custLinFactNeighborY="-1488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2C64C5-A5DA-471F-A4D9-3DE1F8C606D0}" type="pres">
      <dgm:prSet presAssocID="{E604028A-1EB4-48D5-9C9A-75263923A4A3}" presName="gear1srcNode" presStyleLbl="node1" presStyleIdx="0" presStyleCnt="3"/>
      <dgm:spPr/>
      <dgm:t>
        <a:bodyPr/>
        <a:lstStyle/>
        <a:p>
          <a:endParaRPr lang="el-GR"/>
        </a:p>
      </dgm:t>
    </dgm:pt>
    <dgm:pt modelId="{B377B8A4-CAFA-4951-96C3-8E76E349CAF8}" type="pres">
      <dgm:prSet presAssocID="{E604028A-1EB4-48D5-9C9A-75263923A4A3}" presName="gear1dstNode" presStyleLbl="node1" presStyleIdx="0" presStyleCnt="3"/>
      <dgm:spPr/>
      <dgm:t>
        <a:bodyPr/>
        <a:lstStyle/>
        <a:p>
          <a:endParaRPr lang="el-GR"/>
        </a:p>
      </dgm:t>
    </dgm:pt>
    <dgm:pt modelId="{3CB70680-2BEE-4EC2-B802-EBDE875EFD9A}" type="pres">
      <dgm:prSet presAssocID="{150ABDC6-272A-4042-ABED-AB335BBE81B3}" presName="gear2" presStyleLbl="node1" presStyleIdx="1" presStyleCnt="3" custScaleX="191697" custScaleY="177588" custLinFactNeighborX="-25133" custLinFactNeighborY="1998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2C5AFE3-EBA5-4378-AE7D-9CC488D0A202}" type="pres">
      <dgm:prSet presAssocID="{150ABDC6-272A-4042-ABED-AB335BBE81B3}" presName="gear2srcNode" presStyleLbl="node1" presStyleIdx="1" presStyleCnt="3"/>
      <dgm:spPr/>
      <dgm:t>
        <a:bodyPr/>
        <a:lstStyle/>
        <a:p>
          <a:endParaRPr lang="el-GR"/>
        </a:p>
      </dgm:t>
    </dgm:pt>
    <dgm:pt modelId="{217E716F-38BB-47F9-974E-7F3F3F376BC9}" type="pres">
      <dgm:prSet presAssocID="{150ABDC6-272A-4042-ABED-AB335BBE81B3}" presName="gear2dstNode" presStyleLbl="node1" presStyleIdx="1" presStyleCnt="3"/>
      <dgm:spPr/>
      <dgm:t>
        <a:bodyPr/>
        <a:lstStyle/>
        <a:p>
          <a:endParaRPr lang="el-GR"/>
        </a:p>
      </dgm:t>
    </dgm:pt>
    <dgm:pt modelId="{66E4928A-00C0-4D28-9219-60889A87C764}" type="pres">
      <dgm:prSet presAssocID="{AE2F8EE1-F24A-44C4-8DE0-A0B9823FA044}" presName="gear3" presStyleLbl="node1" presStyleIdx="2" presStyleCnt="3" custAng="21368633" custScaleX="198573" custScaleY="188469"/>
      <dgm:spPr/>
      <dgm:t>
        <a:bodyPr/>
        <a:lstStyle/>
        <a:p>
          <a:endParaRPr lang="el-GR"/>
        </a:p>
      </dgm:t>
    </dgm:pt>
    <dgm:pt modelId="{A11D43AF-50E3-4DB0-9C2B-BCEC2294F5D1}" type="pres">
      <dgm:prSet presAssocID="{AE2F8EE1-F24A-44C4-8DE0-A0B9823FA04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0C717A6-B9ED-42BD-ACD6-560CDE90DB7E}" type="pres">
      <dgm:prSet presAssocID="{AE2F8EE1-F24A-44C4-8DE0-A0B9823FA044}" presName="gear3srcNode" presStyleLbl="node1" presStyleIdx="2" presStyleCnt="3"/>
      <dgm:spPr/>
      <dgm:t>
        <a:bodyPr/>
        <a:lstStyle/>
        <a:p>
          <a:endParaRPr lang="el-GR"/>
        </a:p>
      </dgm:t>
    </dgm:pt>
    <dgm:pt modelId="{034C084B-5AA2-4672-8E8E-45E600C4C557}" type="pres">
      <dgm:prSet presAssocID="{AE2F8EE1-F24A-44C4-8DE0-A0B9823FA044}" presName="gear3dstNode" presStyleLbl="node1" presStyleIdx="2" presStyleCnt="3"/>
      <dgm:spPr/>
      <dgm:t>
        <a:bodyPr/>
        <a:lstStyle/>
        <a:p>
          <a:endParaRPr lang="el-GR"/>
        </a:p>
      </dgm:t>
    </dgm:pt>
    <dgm:pt modelId="{9665FF7B-DDE5-4097-A004-E30F75B6D16A}" type="pres">
      <dgm:prSet presAssocID="{DAF628EB-3681-402A-B5D6-D232B18BC708}" presName="connector1" presStyleLbl="sibTrans2D1" presStyleIdx="0" presStyleCnt="3"/>
      <dgm:spPr/>
      <dgm:t>
        <a:bodyPr/>
        <a:lstStyle/>
        <a:p>
          <a:endParaRPr lang="el-GR"/>
        </a:p>
      </dgm:t>
    </dgm:pt>
    <dgm:pt modelId="{8A3C1509-D703-42BE-9F5D-28B1174CDD82}" type="pres">
      <dgm:prSet presAssocID="{7C6C4F54-0572-42FC-9CDE-C52E4B870150}" presName="connector2" presStyleLbl="sibTrans2D1" presStyleIdx="1" presStyleCnt="3"/>
      <dgm:spPr/>
      <dgm:t>
        <a:bodyPr/>
        <a:lstStyle/>
        <a:p>
          <a:endParaRPr lang="el-GR"/>
        </a:p>
      </dgm:t>
    </dgm:pt>
    <dgm:pt modelId="{978AE7CB-525C-4346-A0EF-CD2B4D968725}" type="pres">
      <dgm:prSet presAssocID="{D23AC707-1880-415D-B990-D9DBC1BF4476}" presName="connector3" presStyleLbl="sibTrans2D1" presStyleIdx="2" presStyleCnt="3"/>
      <dgm:spPr/>
      <dgm:t>
        <a:bodyPr/>
        <a:lstStyle/>
        <a:p>
          <a:endParaRPr lang="el-GR"/>
        </a:p>
      </dgm:t>
    </dgm:pt>
  </dgm:ptLst>
  <dgm:cxnLst>
    <dgm:cxn modelId="{F3D5A93B-4D86-45B3-83BB-EB5123AF9F6B}" srcId="{7AD93EC2-27C6-42BC-8FDE-B3CF276223E0}" destId="{AE2F8EE1-F24A-44C4-8DE0-A0B9823FA044}" srcOrd="2" destOrd="0" parTransId="{51B2633F-922A-454B-972A-98A2D5BC902C}" sibTransId="{D23AC707-1880-415D-B990-D9DBC1BF4476}"/>
    <dgm:cxn modelId="{F3BD70A4-2027-40C4-AAD8-D8DE28A39191}" type="presOf" srcId="{E604028A-1EB4-48D5-9C9A-75263923A4A3}" destId="{722C64C5-A5DA-471F-A4D9-3DE1F8C606D0}" srcOrd="1" destOrd="0" presId="urn:microsoft.com/office/officeart/2005/8/layout/gear1"/>
    <dgm:cxn modelId="{C5B81A34-21BA-4609-830D-1C6C70DA08C2}" type="presOf" srcId="{150ABDC6-272A-4042-ABED-AB335BBE81B3}" destId="{32C5AFE3-EBA5-4378-AE7D-9CC488D0A202}" srcOrd="1" destOrd="0" presId="urn:microsoft.com/office/officeart/2005/8/layout/gear1"/>
    <dgm:cxn modelId="{CDF8AF20-9290-4093-9C74-3C4FB958AD2C}" type="presOf" srcId="{E604028A-1EB4-48D5-9C9A-75263923A4A3}" destId="{B377B8A4-CAFA-4951-96C3-8E76E349CAF8}" srcOrd="2" destOrd="0" presId="urn:microsoft.com/office/officeart/2005/8/layout/gear1"/>
    <dgm:cxn modelId="{00A8CC9E-B305-4E3F-A825-11878DD69E42}" type="presOf" srcId="{AE2F8EE1-F24A-44C4-8DE0-A0B9823FA044}" destId="{A11D43AF-50E3-4DB0-9C2B-BCEC2294F5D1}" srcOrd="1" destOrd="0" presId="urn:microsoft.com/office/officeart/2005/8/layout/gear1"/>
    <dgm:cxn modelId="{A4611CCB-6F53-49F9-A610-C4D66A1A6E52}" type="presOf" srcId="{150ABDC6-272A-4042-ABED-AB335BBE81B3}" destId="{217E716F-38BB-47F9-974E-7F3F3F376BC9}" srcOrd="2" destOrd="0" presId="urn:microsoft.com/office/officeart/2005/8/layout/gear1"/>
    <dgm:cxn modelId="{669B5643-A7EE-4ED5-A4E6-04EE922917E9}" type="presOf" srcId="{E604028A-1EB4-48D5-9C9A-75263923A4A3}" destId="{40809787-3853-4873-A68C-FA7317A72D9A}" srcOrd="0" destOrd="0" presId="urn:microsoft.com/office/officeart/2005/8/layout/gear1"/>
    <dgm:cxn modelId="{1034C2FA-B8E8-4144-B74D-4E9B2A6A4141}" type="presOf" srcId="{AE2F8EE1-F24A-44C4-8DE0-A0B9823FA044}" destId="{034C084B-5AA2-4672-8E8E-45E600C4C557}" srcOrd="3" destOrd="0" presId="urn:microsoft.com/office/officeart/2005/8/layout/gear1"/>
    <dgm:cxn modelId="{C323C551-E5C5-4904-BCAE-B5329CDF4FCB}" type="presOf" srcId="{AE2F8EE1-F24A-44C4-8DE0-A0B9823FA044}" destId="{10C717A6-B9ED-42BD-ACD6-560CDE90DB7E}" srcOrd="2" destOrd="0" presId="urn:microsoft.com/office/officeart/2005/8/layout/gear1"/>
    <dgm:cxn modelId="{664AFBCC-0EA8-4F68-9DF7-712C443B41F7}" srcId="{7AD93EC2-27C6-42BC-8FDE-B3CF276223E0}" destId="{150ABDC6-272A-4042-ABED-AB335BBE81B3}" srcOrd="1" destOrd="0" parTransId="{512EB373-B2B6-4BC3-A04D-8EFF76D444A3}" sibTransId="{7C6C4F54-0572-42FC-9CDE-C52E4B870150}"/>
    <dgm:cxn modelId="{CD9FB918-2BDB-4A88-B65F-AE429A9F1DD1}" type="presOf" srcId="{D23AC707-1880-415D-B990-D9DBC1BF4476}" destId="{978AE7CB-525C-4346-A0EF-CD2B4D968725}" srcOrd="0" destOrd="0" presId="urn:microsoft.com/office/officeart/2005/8/layout/gear1"/>
    <dgm:cxn modelId="{6C161236-D990-444C-86ED-C3218B2F0811}" type="presOf" srcId="{7C6C4F54-0572-42FC-9CDE-C52E4B870150}" destId="{8A3C1509-D703-42BE-9F5D-28B1174CDD82}" srcOrd="0" destOrd="0" presId="urn:microsoft.com/office/officeart/2005/8/layout/gear1"/>
    <dgm:cxn modelId="{EEF9EC25-6389-4C77-9673-BC7DCB8D9ADB}" srcId="{7AD93EC2-27C6-42BC-8FDE-B3CF276223E0}" destId="{E604028A-1EB4-48D5-9C9A-75263923A4A3}" srcOrd="0" destOrd="0" parTransId="{65ACB0D1-DC10-4375-9347-CED2C4916066}" sibTransId="{DAF628EB-3681-402A-B5D6-D232B18BC708}"/>
    <dgm:cxn modelId="{CE22F11D-18DE-4CA2-AE5E-533C9720585C}" type="presOf" srcId="{150ABDC6-272A-4042-ABED-AB335BBE81B3}" destId="{3CB70680-2BEE-4EC2-B802-EBDE875EFD9A}" srcOrd="0" destOrd="0" presId="urn:microsoft.com/office/officeart/2005/8/layout/gear1"/>
    <dgm:cxn modelId="{237F6E44-34DE-439D-8F77-D618639C6A28}" type="presOf" srcId="{7AD93EC2-27C6-42BC-8FDE-B3CF276223E0}" destId="{099EB1E4-AD8B-4C90-A1A1-B3CF6B53FCA9}" srcOrd="0" destOrd="0" presId="urn:microsoft.com/office/officeart/2005/8/layout/gear1"/>
    <dgm:cxn modelId="{7C640495-B20E-46F1-9921-E3201B1F18B1}" type="presOf" srcId="{AE2F8EE1-F24A-44C4-8DE0-A0B9823FA044}" destId="{66E4928A-00C0-4D28-9219-60889A87C764}" srcOrd="0" destOrd="0" presId="urn:microsoft.com/office/officeart/2005/8/layout/gear1"/>
    <dgm:cxn modelId="{F6661CDC-C20F-4522-B8FC-382D5B921A66}" type="presOf" srcId="{DAF628EB-3681-402A-B5D6-D232B18BC708}" destId="{9665FF7B-DDE5-4097-A004-E30F75B6D16A}" srcOrd="0" destOrd="0" presId="urn:microsoft.com/office/officeart/2005/8/layout/gear1"/>
    <dgm:cxn modelId="{B8CD3AC4-A4D2-4B20-967B-47922FCD5F2E}" type="presParOf" srcId="{099EB1E4-AD8B-4C90-A1A1-B3CF6B53FCA9}" destId="{40809787-3853-4873-A68C-FA7317A72D9A}" srcOrd="0" destOrd="0" presId="urn:microsoft.com/office/officeart/2005/8/layout/gear1"/>
    <dgm:cxn modelId="{88B9A5F8-55B4-4C87-880A-DE5FEBD1BE89}" type="presParOf" srcId="{099EB1E4-AD8B-4C90-A1A1-B3CF6B53FCA9}" destId="{722C64C5-A5DA-471F-A4D9-3DE1F8C606D0}" srcOrd="1" destOrd="0" presId="urn:microsoft.com/office/officeart/2005/8/layout/gear1"/>
    <dgm:cxn modelId="{A79138FF-615C-44AB-9903-B578E46A9231}" type="presParOf" srcId="{099EB1E4-AD8B-4C90-A1A1-B3CF6B53FCA9}" destId="{B377B8A4-CAFA-4951-96C3-8E76E349CAF8}" srcOrd="2" destOrd="0" presId="urn:microsoft.com/office/officeart/2005/8/layout/gear1"/>
    <dgm:cxn modelId="{1BDC7583-38FE-4A8E-B1C2-BA9DA0924F5B}" type="presParOf" srcId="{099EB1E4-AD8B-4C90-A1A1-B3CF6B53FCA9}" destId="{3CB70680-2BEE-4EC2-B802-EBDE875EFD9A}" srcOrd="3" destOrd="0" presId="urn:microsoft.com/office/officeart/2005/8/layout/gear1"/>
    <dgm:cxn modelId="{C52C7FA5-015E-4C11-AEE2-F8BF0D940C56}" type="presParOf" srcId="{099EB1E4-AD8B-4C90-A1A1-B3CF6B53FCA9}" destId="{32C5AFE3-EBA5-4378-AE7D-9CC488D0A202}" srcOrd="4" destOrd="0" presId="urn:microsoft.com/office/officeart/2005/8/layout/gear1"/>
    <dgm:cxn modelId="{62D9F8EF-E08E-469E-9755-2DA87F27872A}" type="presParOf" srcId="{099EB1E4-AD8B-4C90-A1A1-B3CF6B53FCA9}" destId="{217E716F-38BB-47F9-974E-7F3F3F376BC9}" srcOrd="5" destOrd="0" presId="urn:microsoft.com/office/officeart/2005/8/layout/gear1"/>
    <dgm:cxn modelId="{EC8044D5-C303-45DE-A2BC-F01229B61065}" type="presParOf" srcId="{099EB1E4-AD8B-4C90-A1A1-B3CF6B53FCA9}" destId="{66E4928A-00C0-4D28-9219-60889A87C764}" srcOrd="6" destOrd="0" presId="urn:microsoft.com/office/officeart/2005/8/layout/gear1"/>
    <dgm:cxn modelId="{80B9102D-C63C-479C-9343-55A361A3D381}" type="presParOf" srcId="{099EB1E4-AD8B-4C90-A1A1-B3CF6B53FCA9}" destId="{A11D43AF-50E3-4DB0-9C2B-BCEC2294F5D1}" srcOrd="7" destOrd="0" presId="urn:microsoft.com/office/officeart/2005/8/layout/gear1"/>
    <dgm:cxn modelId="{D1184636-2954-4123-87F0-105283116BEA}" type="presParOf" srcId="{099EB1E4-AD8B-4C90-A1A1-B3CF6B53FCA9}" destId="{10C717A6-B9ED-42BD-ACD6-560CDE90DB7E}" srcOrd="8" destOrd="0" presId="urn:microsoft.com/office/officeart/2005/8/layout/gear1"/>
    <dgm:cxn modelId="{2C35BE13-9275-4831-9C7F-B4591FF6755D}" type="presParOf" srcId="{099EB1E4-AD8B-4C90-A1A1-B3CF6B53FCA9}" destId="{034C084B-5AA2-4672-8E8E-45E600C4C557}" srcOrd="9" destOrd="0" presId="urn:microsoft.com/office/officeart/2005/8/layout/gear1"/>
    <dgm:cxn modelId="{AC0C6A36-B7DF-4AF4-8FA2-92FDE9C489A8}" type="presParOf" srcId="{099EB1E4-AD8B-4C90-A1A1-B3CF6B53FCA9}" destId="{9665FF7B-DDE5-4097-A004-E30F75B6D16A}" srcOrd="10" destOrd="0" presId="urn:microsoft.com/office/officeart/2005/8/layout/gear1"/>
    <dgm:cxn modelId="{936391AE-7BE1-4ADB-B8FF-BA45F82664C3}" type="presParOf" srcId="{099EB1E4-AD8B-4C90-A1A1-B3CF6B53FCA9}" destId="{8A3C1509-D703-42BE-9F5D-28B1174CDD82}" srcOrd="11" destOrd="0" presId="urn:microsoft.com/office/officeart/2005/8/layout/gear1"/>
    <dgm:cxn modelId="{CF4168FA-7DE7-434D-A2A4-4024AFD53722}" type="presParOf" srcId="{099EB1E4-AD8B-4C90-A1A1-B3CF6B53FCA9}" destId="{978AE7CB-525C-4346-A0EF-CD2B4D968725}" srcOrd="12" destOrd="0" presId="urn:microsoft.com/office/officeart/2005/8/layout/gear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FC8816-C39C-4819-BB8C-749ADC75D090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l-GR"/>
        </a:p>
      </dgm:t>
    </dgm:pt>
    <dgm:pt modelId="{FB38E825-CDE4-4916-BD30-A03EB42A8AF9}">
      <dgm:prSet phldrT="[Κείμενο]"/>
      <dgm:spPr/>
      <dgm:t>
        <a:bodyPr/>
        <a:lstStyle/>
        <a:p>
          <a:r>
            <a:rPr lang="el-GR" b="1" dirty="0" smtClean="0"/>
            <a:t>ΓΡΑΤΖΟΥΝΙΕΣ-ΜΩΛΩΠΕΣ</a:t>
          </a:r>
          <a:endParaRPr lang="el-GR" b="1" dirty="0"/>
        </a:p>
      </dgm:t>
    </dgm:pt>
    <dgm:pt modelId="{E092E7DA-75B1-4A6E-B5F4-DFE574201850}" type="parTrans" cxnId="{1BE8DACE-7DE1-4545-B108-CDE940164A84}">
      <dgm:prSet/>
      <dgm:spPr/>
      <dgm:t>
        <a:bodyPr/>
        <a:lstStyle/>
        <a:p>
          <a:endParaRPr lang="el-GR"/>
        </a:p>
      </dgm:t>
    </dgm:pt>
    <dgm:pt modelId="{203FC8CF-5638-434B-97E6-8FDBE866F54C}" type="sibTrans" cxnId="{1BE8DACE-7DE1-4545-B108-CDE940164A84}">
      <dgm:prSet/>
      <dgm:spPr/>
      <dgm:t>
        <a:bodyPr/>
        <a:lstStyle/>
        <a:p>
          <a:endParaRPr lang="el-GR"/>
        </a:p>
      </dgm:t>
    </dgm:pt>
    <dgm:pt modelId="{5DD6C259-E5EF-43A5-A0C8-A75705D0222A}">
      <dgm:prSet phldrT="[Κείμενο]"/>
      <dgm:spPr/>
      <dgm:t>
        <a:bodyPr/>
        <a:lstStyle/>
        <a:p>
          <a:r>
            <a:rPr lang="el-GR" b="1" dirty="0" smtClean="0"/>
            <a:t>ΠΟΝΟΚΕΦΑΛΟΙ-ΣΤΟΜΑΧΟΠΟΝΟΙ</a:t>
          </a:r>
          <a:endParaRPr lang="el-GR" b="1" dirty="0"/>
        </a:p>
      </dgm:t>
    </dgm:pt>
    <dgm:pt modelId="{B0B69002-A44A-4B48-B831-28E0819D737F}" type="parTrans" cxnId="{82A0284B-2395-40DD-9CB5-6D9C644243F4}">
      <dgm:prSet/>
      <dgm:spPr/>
      <dgm:t>
        <a:bodyPr/>
        <a:lstStyle/>
        <a:p>
          <a:endParaRPr lang="el-GR"/>
        </a:p>
      </dgm:t>
    </dgm:pt>
    <dgm:pt modelId="{196BDF55-7D01-47E6-9C5B-300C49F48DD6}" type="sibTrans" cxnId="{82A0284B-2395-40DD-9CB5-6D9C644243F4}">
      <dgm:prSet/>
      <dgm:spPr/>
      <dgm:t>
        <a:bodyPr/>
        <a:lstStyle/>
        <a:p>
          <a:endParaRPr lang="el-GR"/>
        </a:p>
      </dgm:t>
    </dgm:pt>
    <dgm:pt modelId="{73003023-03FE-4BF6-9E90-A92C6701CF73}">
      <dgm:prSet phldrT="[Κείμενο]"/>
      <dgm:spPr/>
      <dgm:t>
        <a:bodyPr/>
        <a:lstStyle/>
        <a:p>
          <a:r>
            <a:rPr lang="el-GR" b="1" dirty="0" smtClean="0"/>
            <a:t>ΑΥΠΝΙΑ-ΕΦΙΑΛΤΕΣ</a:t>
          </a:r>
          <a:endParaRPr lang="el-GR" b="1" dirty="0"/>
        </a:p>
      </dgm:t>
    </dgm:pt>
    <dgm:pt modelId="{BFECB54A-C756-4D21-BB0D-E224A7F188BB}" type="parTrans" cxnId="{81E1E25E-E698-4978-91DE-00A64B6E6E77}">
      <dgm:prSet/>
      <dgm:spPr/>
      <dgm:t>
        <a:bodyPr/>
        <a:lstStyle/>
        <a:p>
          <a:endParaRPr lang="el-GR"/>
        </a:p>
      </dgm:t>
    </dgm:pt>
    <dgm:pt modelId="{69227C70-E542-48AF-8773-202BFEE910D6}" type="sibTrans" cxnId="{81E1E25E-E698-4978-91DE-00A64B6E6E77}">
      <dgm:prSet/>
      <dgm:spPr/>
      <dgm:t>
        <a:bodyPr/>
        <a:lstStyle/>
        <a:p>
          <a:endParaRPr lang="el-GR"/>
        </a:p>
      </dgm:t>
    </dgm:pt>
    <dgm:pt modelId="{E1D7357C-1A60-4101-90FF-568E25C9F146}">
      <dgm:prSet phldrT="[Κείμενο]"/>
      <dgm:spPr/>
      <dgm:t>
        <a:bodyPr/>
        <a:lstStyle/>
        <a:p>
          <a:r>
            <a:rPr lang="el-GR" b="1" dirty="0" smtClean="0"/>
            <a:t>ΑΠΩΛΕΙΑ ΟΡΕΞΗΣ</a:t>
          </a:r>
          <a:endParaRPr lang="en-US" b="1" dirty="0" smtClean="0"/>
        </a:p>
        <a:p>
          <a:r>
            <a:rPr lang="el-GR" b="0" dirty="0" smtClean="0"/>
            <a:t> Ή </a:t>
          </a:r>
          <a:endParaRPr lang="en-US" b="0" dirty="0" smtClean="0"/>
        </a:p>
        <a:p>
          <a:r>
            <a:rPr lang="el-GR" b="1" dirty="0" smtClean="0"/>
            <a:t>ΒΟΥΛΙΜΙΑ</a:t>
          </a:r>
          <a:endParaRPr lang="el-GR" b="1" dirty="0"/>
        </a:p>
      </dgm:t>
    </dgm:pt>
    <dgm:pt modelId="{5D7934F1-331A-4536-AF61-DDCF35A8793F}" type="parTrans" cxnId="{F5940014-8FC3-4918-94BF-3A3D1EF7B8DE}">
      <dgm:prSet/>
      <dgm:spPr/>
      <dgm:t>
        <a:bodyPr/>
        <a:lstStyle/>
        <a:p>
          <a:endParaRPr lang="el-GR"/>
        </a:p>
      </dgm:t>
    </dgm:pt>
    <dgm:pt modelId="{EE43B2AD-4903-421B-96AB-B124F5E8B9D9}" type="sibTrans" cxnId="{F5940014-8FC3-4918-94BF-3A3D1EF7B8DE}">
      <dgm:prSet/>
      <dgm:spPr/>
      <dgm:t>
        <a:bodyPr/>
        <a:lstStyle/>
        <a:p>
          <a:endParaRPr lang="el-GR"/>
        </a:p>
      </dgm:t>
    </dgm:pt>
    <dgm:pt modelId="{2A1B11FA-F3F6-4C3D-BCF2-3776BA069FF8}">
      <dgm:prSet phldrT="[Κείμενο]"/>
      <dgm:spPr/>
      <dgm:t>
        <a:bodyPr/>
        <a:lstStyle/>
        <a:p>
          <a:r>
            <a:rPr lang="el-GR" b="1" dirty="0" smtClean="0"/>
            <a:t>ΣΤΡΕΣ</a:t>
          </a:r>
          <a:endParaRPr lang="el-GR" b="1" dirty="0"/>
        </a:p>
      </dgm:t>
    </dgm:pt>
    <dgm:pt modelId="{C64E1DF6-F4B6-44D4-9959-342148370762}" type="parTrans" cxnId="{40A427A7-CB74-4859-8EC4-934D4C55CAA9}">
      <dgm:prSet/>
      <dgm:spPr/>
      <dgm:t>
        <a:bodyPr/>
        <a:lstStyle/>
        <a:p>
          <a:endParaRPr lang="el-GR"/>
        </a:p>
      </dgm:t>
    </dgm:pt>
    <dgm:pt modelId="{18543B80-3F59-4F09-A5B5-3D9788B949B6}" type="sibTrans" cxnId="{40A427A7-CB74-4859-8EC4-934D4C55CAA9}">
      <dgm:prSet/>
      <dgm:spPr/>
      <dgm:t>
        <a:bodyPr/>
        <a:lstStyle/>
        <a:p>
          <a:endParaRPr lang="el-GR"/>
        </a:p>
      </dgm:t>
    </dgm:pt>
    <dgm:pt modelId="{7546BEAC-5695-4495-A3B9-6C6A921FD97C}" type="pres">
      <dgm:prSet presAssocID="{CFFC8816-C39C-4819-BB8C-749ADC75D0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9629207-BB22-4043-B849-E2374E453E53}" type="pres">
      <dgm:prSet presAssocID="{FB38E825-CDE4-4916-BD30-A03EB42A8AF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AE32C95-6308-4EE9-A0EB-722F90ED81A3}" type="pres">
      <dgm:prSet presAssocID="{203FC8CF-5638-434B-97E6-8FDBE866F54C}" presName="sibTrans" presStyleCnt="0"/>
      <dgm:spPr/>
    </dgm:pt>
    <dgm:pt modelId="{821EFDC4-34F2-4282-8525-636433129BCE}" type="pres">
      <dgm:prSet presAssocID="{5DD6C259-E5EF-43A5-A0C8-A75705D0222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A25D411-F5FB-4E00-AD00-0ACF11DE1A2F}" type="pres">
      <dgm:prSet presAssocID="{196BDF55-7D01-47E6-9C5B-300C49F48DD6}" presName="sibTrans" presStyleCnt="0"/>
      <dgm:spPr/>
    </dgm:pt>
    <dgm:pt modelId="{F9EA9E9D-293B-460E-A382-BB979D6EBFBA}" type="pres">
      <dgm:prSet presAssocID="{73003023-03FE-4BF6-9E90-A92C6701CF7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DD0627D-4286-4515-84A0-85DD80D158AA}" type="pres">
      <dgm:prSet presAssocID="{69227C70-E542-48AF-8773-202BFEE910D6}" presName="sibTrans" presStyleCnt="0"/>
      <dgm:spPr/>
    </dgm:pt>
    <dgm:pt modelId="{42B39423-1075-4C04-ACCE-A1636362A85E}" type="pres">
      <dgm:prSet presAssocID="{E1D7357C-1A60-4101-90FF-568E25C9F14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1521762-1952-4386-813B-6667A32FADAA}" type="pres">
      <dgm:prSet presAssocID="{EE43B2AD-4903-421B-96AB-B124F5E8B9D9}" presName="sibTrans" presStyleCnt="0"/>
      <dgm:spPr/>
    </dgm:pt>
    <dgm:pt modelId="{7862DEAE-B3CE-45B8-8660-769AED258E2B}" type="pres">
      <dgm:prSet presAssocID="{2A1B11FA-F3F6-4C3D-BCF2-3776BA069FF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1E1E25E-E698-4978-91DE-00A64B6E6E77}" srcId="{CFFC8816-C39C-4819-BB8C-749ADC75D090}" destId="{73003023-03FE-4BF6-9E90-A92C6701CF73}" srcOrd="2" destOrd="0" parTransId="{BFECB54A-C756-4D21-BB0D-E224A7F188BB}" sibTransId="{69227C70-E542-48AF-8773-202BFEE910D6}"/>
    <dgm:cxn modelId="{7B5FC7AE-0A1D-4D36-B476-30C9D9D90289}" type="presOf" srcId="{2A1B11FA-F3F6-4C3D-BCF2-3776BA069FF8}" destId="{7862DEAE-B3CE-45B8-8660-769AED258E2B}" srcOrd="0" destOrd="0" presId="urn:microsoft.com/office/officeart/2005/8/layout/default"/>
    <dgm:cxn modelId="{18153E0E-8744-4A4C-BB91-E4251E304654}" type="presOf" srcId="{5DD6C259-E5EF-43A5-A0C8-A75705D0222A}" destId="{821EFDC4-34F2-4282-8525-636433129BCE}" srcOrd="0" destOrd="0" presId="urn:microsoft.com/office/officeart/2005/8/layout/default"/>
    <dgm:cxn modelId="{9D921A37-C690-400B-8EF3-CCC62FA3167C}" type="presOf" srcId="{CFFC8816-C39C-4819-BB8C-749ADC75D090}" destId="{7546BEAC-5695-4495-A3B9-6C6A921FD97C}" srcOrd="0" destOrd="0" presId="urn:microsoft.com/office/officeart/2005/8/layout/default"/>
    <dgm:cxn modelId="{F5940014-8FC3-4918-94BF-3A3D1EF7B8DE}" srcId="{CFFC8816-C39C-4819-BB8C-749ADC75D090}" destId="{E1D7357C-1A60-4101-90FF-568E25C9F146}" srcOrd="3" destOrd="0" parTransId="{5D7934F1-331A-4536-AF61-DDCF35A8793F}" sibTransId="{EE43B2AD-4903-421B-96AB-B124F5E8B9D9}"/>
    <dgm:cxn modelId="{C753E40F-C0D9-4C07-A1E7-AF09753BEE3D}" type="presOf" srcId="{73003023-03FE-4BF6-9E90-A92C6701CF73}" destId="{F9EA9E9D-293B-460E-A382-BB979D6EBFBA}" srcOrd="0" destOrd="0" presId="urn:microsoft.com/office/officeart/2005/8/layout/default"/>
    <dgm:cxn modelId="{C1CEFE1E-2E5F-4F6D-997A-7AB085E1A9D3}" type="presOf" srcId="{E1D7357C-1A60-4101-90FF-568E25C9F146}" destId="{42B39423-1075-4C04-ACCE-A1636362A85E}" srcOrd="0" destOrd="0" presId="urn:microsoft.com/office/officeart/2005/8/layout/default"/>
    <dgm:cxn modelId="{40A427A7-CB74-4859-8EC4-934D4C55CAA9}" srcId="{CFFC8816-C39C-4819-BB8C-749ADC75D090}" destId="{2A1B11FA-F3F6-4C3D-BCF2-3776BA069FF8}" srcOrd="4" destOrd="0" parTransId="{C64E1DF6-F4B6-44D4-9959-342148370762}" sibTransId="{18543B80-3F59-4F09-A5B5-3D9788B949B6}"/>
    <dgm:cxn modelId="{82A0284B-2395-40DD-9CB5-6D9C644243F4}" srcId="{CFFC8816-C39C-4819-BB8C-749ADC75D090}" destId="{5DD6C259-E5EF-43A5-A0C8-A75705D0222A}" srcOrd="1" destOrd="0" parTransId="{B0B69002-A44A-4B48-B831-28E0819D737F}" sibTransId="{196BDF55-7D01-47E6-9C5B-300C49F48DD6}"/>
    <dgm:cxn modelId="{4FE8CACD-5724-47F4-A83F-41A60F05191F}" type="presOf" srcId="{FB38E825-CDE4-4916-BD30-A03EB42A8AF9}" destId="{49629207-BB22-4043-B849-E2374E453E53}" srcOrd="0" destOrd="0" presId="urn:microsoft.com/office/officeart/2005/8/layout/default"/>
    <dgm:cxn modelId="{1BE8DACE-7DE1-4545-B108-CDE940164A84}" srcId="{CFFC8816-C39C-4819-BB8C-749ADC75D090}" destId="{FB38E825-CDE4-4916-BD30-A03EB42A8AF9}" srcOrd="0" destOrd="0" parTransId="{E092E7DA-75B1-4A6E-B5F4-DFE574201850}" sibTransId="{203FC8CF-5638-434B-97E6-8FDBE866F54C}"/>
    <dgm:cxn modelId="{18765390-D057-4895-9CD3-2E71ABD38369}" type="presParOf" srcId="{7546BEAC-5695-4495-A3B9-6C6A921FD97C}" destId="{49629207-BB22-4043-B849-E2374E453E53}" srcOrd="0" destOrd="0" presId="urn:microsoft.com/office/officeart/2005/8/layout/default"/>
    <dgm:cxn modelId="{1D861568-8F2E-4850-85E0-E2EC059A0FC8}" type="presParOf" srcId="{7546BEAC-5695-4495-A3B9-6C6A921FD97C}" destId="{BAE32C95-6308-4EE9-A0EB-722F90ED81A3}" srcOrd="1" destOrd="0" presId="urn:microsoft.com/office/officeart/2005/8/layout/default"/>
    <dgm:cxn modelId="{0CC90414-29C4-4E6C-8BE9-D648411F5EAC}" type="presParOf" srcId="{7546BEAC-5695-4495-A3B9-6C6A921FD97C}" destId="{821EFDC4-34F2-4282-8525-636433129BCE}" srcOrd="2" destOrd="0" presId="urn:microsoft.com/office/officeart/2005/8/layout/default"/>
    <dgm:cxn modelId="{8B842FC5-8DDE-4C3E-B08E-28EA43402F22}" type="presParOf" srcId="{7546BEAC-5695-4495-A3B9-6C6A921FD97C}" destId="{6A25D411-F5FB-4E00-AD00-0ACF11DE1A2F}" srcOrd="3" destOrd="0" presId="urn:microsoft.com/office/officeart/2005/8/layout/default"/>
    <dgm:cxn modelId="{DF0D5FFA-E727-446C-9362-734CD54D0E17}" type="presParOf" srcId="{7546BEAC-5695-4495-A3B9-6C6A921FD97C}" destId="{F9EA9E9D-293B-460E-A382-BB979D6EBFBA}" srcOrd="4" destOrd="0" presId="urn:microsoft.com/office/officeart/2005/8/layout/default"/>
    <dgm:cxn modelId="{CF001A7D-E079-4583-89EC-C65F1E0B2DB4}" type="presParOf" srcId="{7546BEAC-5695-4495-A3B9-6C6A921FD97C}" destId="{BDD0627D-4286-4515-84A0-85DD80D158AA}" srcOrd="5" destOrd="0" presId="urn:microsoft.com/office/officeart/2005/8/layout/default"/>
    <dgm:cxn modelId="{C9E35D7E-B875-4476-97E5-C42D47F46813}" type="presParOf" srcId="{7546BEAC-5695-4495-A3B9-6C6A921FD97C}" destId="{42B39423-1075-4C04-ACCE-A1636362A85E}" srcOrd="6" destOrd="0" presId="urn:microsoft.com/office/officeart/2005/8/layout/default"/>
    <dgm:cxn modelId="{4BF34A26-D63D-4D69-ACE5-CDD907FFBE99}" type="presParOf" srcId="{7546BEAC-5695-4495-A3B9-6C6A921FD97C}" destId="{B1521762-1952-4386-813B-6667A32FADAA}" srcOrd="7" destOrd="0" presId="urn:microsoft.com/office/officeart/2005/8/layout/default"/>
    <dgm:cxn modelId="{5D551B17-D2B0-4C11-97AC-C8E0434063A2}" type="presParOf" srcId="{7546BEAC-5695-4495-A3B9-6C6A921FD97C}" destId="{7862DEAE-B3CE-45B8-8660-769AED258E2B}" srcOrd="8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0EA39E-D0A2-46DB-AEA8-ED9D3EE82170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ED4739FA-D958-4C5F-932C-92879603D083}">
      <dgm:prSet phldrT="[Κείμενο]"/>
      <dgm:spPr/>
      <dgm:t>
        <a:bodyPr/>
        <a:lstStyle/>
        <a:p>
          <a:r>
            <a:rPr lang="el-GR" b="1" dirty="0" smtClean="0"/>
            <a:t>ΔΥΣΚΟΛΙΕΣ ΣΤΗ ΜΝΗΜΗ</a:t>
          </a:r>
          <a:endParaRPr lang="el-GR" b="1" dirty="0"/>
        </a:p>
      </dgm:t>
    </dgm:pt>
    <dgm:pt modelId="{510E0517-DD73-45D0-9EAD-7F24F92F5C53}" type="parTrans" cxnId="{0FB75167-05E8-4469-92B2-C38D37BB8F3C}">
      <dgm:prSet/>
      <dgm:spPr/>
      <dgm:t>
        <a:bodyPr/>
        <a:lstStyle/>
        <a:p>
          <a:endParaRPr lang="el-GR"/>
        </a:p>
      </dgm:t>
    </dgm:pt>
    <dgm:pt modelId="{ADDBC6B4-3DC8-4BDF-B33A-2C6E1954D622}" type="sibTrans" cxnId="{0FB75167-05E8-4469-92B2-C38D37BB8F3C}">
      <dgm:prSet/>
      <dgm:spPr/>
      <dgm:t>
        <a:bodyPr/>
        <a:lstStyle/>
        <a:p>
          <a:endParaRPr lang="el-GR"/>
        </a:p>
      </dgm:t>
    </dgm:pt>
    <dgm:pt modelId="{084C12CF-F578-4452-8BE9-897BBC62E1CB}">
      <dgm:prSet phldrT="[Κείμενο]"/>
      <dgm:spPr/>
      <dgm:t>
        <a:bodyPr/>
        <a:lstStyle/>
        <a:p>
          <a:r>
            <a:rPr lang="el-GR" b="1" dirty="0" smtClean="0"/>
            <a:t>ΕΛΛΕΙΨΗ ΚΙΝΗΤΡΩΝ</a:t>
          </a:r>
          <a:endParaRPr lang="el-GR" b="1" dirty="0"/>
        </a:p>
      </dgm:t>
    </dgm:pt>
    <dgm:pt modelId="{B33CA757-92F0-4925-B216-EADDDC102C0A}" type="parTrans" cxnId="{C5B6EFF2-7232-427E-9CE3-FBA8261F7180}">
      <dgm:prSet/>
      <dgm:spPr/>
      <dgm:t>
        <a:bodyPr/>
        <a:lstStyle/>
        <a:p>
          <a:endParaRPr lang="el-GR"/>
        </a:p>
      </dgm:t>
    </dgm:pt>
    <dgm:pt modelId="{98211CFF-B46E-4EE5-ABFA-ECD56D9B0A0A}" type="sibTrans" cxnId="{C5B6EFF2-7232-427E-9CE3-FBA8261F7180}">
      <dgm:prSet/>
      <dgm:spPr/>
      <dgm:t>
        <a:bodyPr/>
        <a:lstStyle/>
        <a:p>
          <a:endParaRPr lang="el-GR"/>
        </a:p>
      </dgm:t>
    </dgm:pt>
    <dgm:pt modelId="{9A9EA43B-B3E5-42B5-A5F2-B64737913D1A}">
      <dgm:prSet phldrT="[Κείμενο]"/>
      <dgm:spPr/>
      <dgm:t>
        <a:bodyPr/>
        <a:lstStyle/>
        <a:p>
          <a:r>
            <a:rPr lang="el-GR" b="1" dirty="0" smtClean="0"/>
            <a:t>ΜΕΙΩΜΕΝΗ ΣΧΟΛΙΚΗ ΕΠΙΔΟΣΗ</a:t>
          </a:r>
          <a:endParaRPr lang="el-GR" b="1" dirty="0"/>
        </a:p>
      </dgm:t>
    </dgm:pt>
    <dgm:pt modelId="{54D823FF-0CD9-4F4F-A0C3-18F6AA87EBFF}" type="parTrans" cxnId="{A677EE40-7EFC-4DBE-BE4C-E5C7152E0816}">
      <dgm:prSet/>
      <dgm:spPr/>
      <dgm:t>
        <a:bodyPr/>
        <a:lstStyle/>
        <a:p>
          <a:endParaRPr lang="el-GR"/>
        </a:p>
      </dgm:t>
    </dgm:pt>
    <dgm:pt modelId="{862660E0-0341-436A-A78B-3A72064B2E5D}" type="sibTrans" cxnId="{A677EE40-7EFC-4DBE-BE4C-E5C7152E0816}">
      <dgm:prSet/>
      <dgm:spPr/>
      <dgm:t>
        <a:bodyPr/>
        <a:lstStyle/>
        <a:p>
          <a:endParaRPr lang="el-GR"/>
        </a:p>
      </dgm:t>
    </dgm:pt>
    <dgm:pt modelId="{5F504AD5-3DFC-4A0C-AFCC-79A0F7023C9E}">
      <dgm:prSet phldrT="[Κείμενο]"/>
      <dgm:spPr/>
      <dgm:t>
        <a:bodyPr/>
        <a:lstStyle/>
        <a:p>
          <a:r>
            <a:rPr lang="el-GR" b="1" dirty="0" smtClean="0"/>
            <a:t>ΣΧΟΛΙΚΗ ΑΡΝΗΣΗ</a:t>
          </a:r>
          <a:endParaRPr lang="el-GR" b="1" dirty="0"/>
        </a:p>
      </dgm:t>
    </dgm:pt>
    <dgm:pt modelId="{F4520ABD-0531-4746-A236-138BDF79BA19}" type="parTrans" cxnId="{F89D1EC8-98D6-467C-AE4C-1E1AA9000D25}">
      <dgm:prSet/>
      <dgm:spPr/>
      <dgm:t>
        <a:bodyPr/>
        <a:lstStyle/>
        <a:p>
          <a:endParaRPr lang="el-GR"/>
        </a:p>
      </dgm:t>
    </dgm:pt>
    <dgm:pt modelId="{E9FA939E-9329-4EF1-A878-CCC8C8D19FC1}" type="sibTrans" cxnId="{F89D1EC8-98D6-467C-AE4C-1E1AA9000D25}">
      <dgm:prSet/>
      <dgm:spPr/>
      <dgm:t>
        <a:bodyPr/>
        <a:lstStyle/>
        <a:p>
          <a:endParaRPr lang="el-GR"/>
        </a:p>
      </dgm:t>
    </dgm:pt>
    <dgm:pt modelId="{39A4ECB5-8035-4342-B786-C3F635F53CB7}" type="pres">
      <dgm:prSet presAssocID="{F60EA39E-D0A2-46DB-AEA8-ED9D3EE8217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934D587-ACB0-4DF8-8200-4E7EE3175370}" type="pres">
      <dgm:prSet presAssocID="{ED4739FA-D958-4C5F-932C-92879603D08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AB8574E-761F-4080-8F93-7C032A8BECC9}" type="pres">
      <dgm:prSet presAssocID="{ADDBC6B4-3DC8-4BDF-B33A-2C6E1954D622}" presName="sibTrans" presStyleCnt="0"/>
      <dgm:spPr/>
    </dgm:pt>
    <dgm:pt modelId="{8BC160F7-FD8F-408B-9BA7-4D3EB6476BD3}" type="pres">
      <dgm:prSet presAssocID="{084C12CF-F578-4452-8BE9-897BBC62E1C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0A11B64-D0F0-4103-B03D-94294A7C728A}" type="pres">
      <dgm:prSet presAssocID="{98211CFF-B46E-4EE5-ABFA-ECD56D9B0A0A}" presName="sibTrans" presStyleCnt="0"/>
      <dgm:spPr/>
    </dgm:pt>
    <dgm:pt modelId="{C6DF9000-C4ED-47D2-BD9E-2D6221BB5AD3}" type="pres">
      <dgm:prSet presAssocID="{9A9EA43B-B3E5-42B5-A5F2-B64737913D1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667B4AD-4540-4903-9638-23A692C7133D}" type="pres">
      <dgm:prSet presAssocID="{862660E0-0341-436A-A78B-3A72064B2E5D}" presName="sibTrans" presStyleCnt="0"/>
      <dgm:spPr/>
    </dgm:pt>
    <dgm:pt modelId="{C2ECBD9B-AEA4-45D6-84F6-BBD621E84147}" type="pres">
      <dgm:prSet presAssocID="{5F504AD5-3DFC-4A0C-AFCC-79A0F7023C9E}" presName="node" presStyleLbl="node1" presStyleIdx="3" presStyleCnt="4" custLinFactNeighborX="-646" custLinFactNeighborY="-63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89D1EC8-98D6-467C-AE4C-1E1AA9000D25}" srcId="{F60EA39E-D0A2-46DB-AEA8-ED9D3EE82170}" destId="{5F504AD5-3DFC-4A0C-AFCC-79A0F7023C9E}" srcOrd="3" destOrd="0" parTransId="{F4520ABD-0531-4746-A236-138BDF79BA19}" sibTransId="{E9FA939E-9329-4EF1-A878-CCC8C8D19FC1}"/>
    <dgm:cxn modelId="{C5B6EFF2-7232-427E-9CE3-FBA8261F7180}" srcId="{F60EA39E-D0A2-46DB-AEA8-ED9D3EE82170}" destId="{084C12CF-F578-4452-8BE9-897BBC62E1CB}" srcOrd="1" destOrd="0" parTransId="{B33CA757-92F0-4925-B216-EADDDC102C0A}" sibTransId="{98211CFF-B46E-4EE5-ABFA-ECD56D9B0A0A}"/>
    <dgm:cxn modelId="{0FB75167-05E8-4469-92B2-C38D37BB8F3C}" srcId="{F60EA39E-D0A2-46DB-AEA8-ED9D3EE82170}" destId="{ED4739FA-D958-4C5F-932C-92879603D083}" srcOrd="0" destOrd="0" parTransId="{510E0517-DD73-45D0-9EAD-7F24F92F5C53}" sibTransId="{ADDBC6B4-3DC8-4BDF-B33A-2C6E1954D622}"/>
    <dgm:cxn modelId="{A677EE40-7EFC-4DBE-BE4C-E5C7152E0816}" srcId="{F60EA39E-D0A2-46DB-AEA8-ED9D3EE82170}" destId="{9A9EA43B-B3E5-42B5-A5F2-B64737913D1A}" srcOrd="2" destOrd="0" parTransId="{54D823FF-0CD9-4F4F-A0C3-18F6AA87EBFF}" sibTransId="{862660E0-0341-436A-A78B-3A72064B2E5D}"/>
    <dgm:cxn modelId="{A889D795-5755-4210-9ED6-8E9734ABF421}" type="presOf" srcId="{084C12CF-F578-4452-8BE9-897BBC62E1CB}" destId="{8BC160F7-FD8F-408B-9BA7-4D3EB6476BD3}" srcOrd="0" destOrd="0" presId="urn:microsoft.com/office/officeart/2005/8/layout/default"/>
    <dgm:cxn modelId="{AD7602D0-893D-4021-966C-667FFAFDC35A}" type="presOf" srcId="{9A9EA43B-B3E5-42B5-A5F2-B64737913D1A}" destId="{C6DF9000-C4ED-47D2-BD9E-2D6221BB5AD3}" srcOrd="0" destOrd="0" presId="urn:microsoft.com/office/officeart/2005/8/layout/default"/>
    <dgm:cxn modelId="{8E082A65-FEFF-466C-B4AC-C05D38A1714F}" type="presOf" srcId="{5F504AD5-3DFC-4A0C-AFCC-79A0F7023C9E}" destId="{C2ECBD9B-AEA4-45D6-84F6-BBD621E84147}" srcOrd="0" destOrd="0" presId="urn:microsoft.com/office/officeart/2005/8/layout/default"/>
    <dgm:cxn modelId="{591353B7-CFBA-400F-A618-DF9CAEBC9061}" type="presOf" srcId="{ED4739FA-D958-4C5F-932C-92879603D083}" destId="{8934D587-ACB0-4DF8-8200-4E7EE3175370}" srcOrd="0" destOrd="0" presId="urn:microsoft.com/office/officeart/2005/8/layout/default"/>
    <dgm:cxn modelId="{7F70A71D-2FB7-41AB-9A8C-E4A5587752D5}" type="presOf" srcId="{F60EA39E-D0A2-46DB-AEA8-ED9D3EE82170}" destId="{39A4ECB5-8035-4342-B786-C3F635F53CB7}" srcOrd="0" destOrd="0" presId="urn:microsoft.com/office/officeart/2005/8/layout/default"/>
    <dgm:cxn modelId="{33547920-CE01-4A79-A570-9BFB8CD96F4B}" type="presParOf" srcId="{39A4ECB5-8035-4342-B786-C3F635F53CB7}" destId="{8934D587-ACB0-4DF8-8200-4E7EE3175370}" srcOrd="0" destOrd="0" presId="urn:microsoft.com/office/officeart/2005/8/layout/default"/>
    <dgm:cxn modelId="{8EFCF42A-F452-4484-869C-E446AC5472AA}" type="presParOf" srcId="{39A4ECB5-8035-4342-B786-C3F635F53CB7}" destId="{0AB8574E-761F-4080-8F93-7C032A8BECC9}" srcOrd="1" destOrd="0" presId="urn:microsoft.com/office/officeart/2005/8/layout/default"/>
    <dgm:cxn modelId="{64BF7C01-CB48-4D48-B099-2899B3DF33DC}" type="presParOf" srcId="{39A4ECB5-8035-4342-B786-C3F635F53CB7}" destId="{8BC160F7-FD8F-408B-9BA7-4D3EB6476BD3}" srcOrd="2" destOrd="0" presId="urn:microsoft.com/office/officeart/2005/8/layout/default"/>
    <dgm:cxn modelId="{53D058DF-D201-4D7B-819E-CAB9808867A3}" type="presParOf" srcId="{39A4ECB5-8035-4342-B786-C3F635F53CB7}" destId="{50A11B64-D0F0-4103-B03D-94294A7C728A}" srcOrd="3" destOrd="0" presId="urn:microsoft.com/office/officeart/2005/8/layout/default"/>
    <dgm:cxn modelId="{33386C9D-5B72-4028-B7CE-5EF733611B46}" type="presParOf" srcId="{39A4ECB5-8035-4342-B786-C3F635F53CB7}" destId="{C6DF9000-C4ED-47D2-BD9E-2D6221BB5AD3}" srcOrd="4" destOrd="0" presId="urn:microsoft.com/office/officeart/2005/8/layout/default"/>
    <dgm:cxn modelId="{E58813CF-4411-42ED-A3E0-35DD30819493}" type="presParOf" srcId="{39A4ECB5-8035-4342-B786-C3F635F53CB7}" destId="{F667B4AD-4540-4903-9638-23A692C7133D}" srcOrd="5" destOrd="0" presId="urn:microsoft.com/office/officeart/2005/8/layout/default"/>
    <dgm:cxn modelId="{E1E43E94-C53E-4DC5-A338-A8FC33578BB6}" type="presParOf" srcId="{39A4ECB5-8035-4342-B786-C3F635F53CB7}" destId="{C2ECBD9B-AEA4-45D6-84F6-BBD621E84147}" srcOrd="6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24D607-7386-45B0-8E85-0EEAB6BC7324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09DC6127-A49A-40B9-9580-36D4F73A3D38}">
      <dgm:prSet phldrT="[Κείμενο]"/>
      <dgm:spPr/>
      <dgm:t>
        <a:bodyPr/>
        <a:lstStyle/>
        <a:p>
          <a:r>
            <a:rPr lang="el-GR" b="1" dirty="0" smtClean="0"/>
            <a:t>ΧΑΜΗΛΗ ΑΥΤΟΕΚΤΙΜΗΣΗ</a:t>
          </a:r>
          <a:endParaRPr lang="el-GR" b="1" dirty="0"/>
        </a:p>
      </dgm:t>
    </dgm:pt>
    <dgm:pt modelId="{32629B5E-2B47-4CBC-ACF5-CC0CC225DA22}" type="parTrans" cxnId="{4729A256-AC2B-476C-9770-FF91E843E616}">
      <dgm:prSet/>
      <dgm:spPr/>
      <dgm:t>
        <a:bodyPr/>
        <a:lstStyle/>
        <a:p>
          <a:endParaRPr lang="el-GR"/>
        </a:p>
      </dgm:t>
    </dgm:pt>
    <dgm:pt modelId="{E010D500-7D2D-485C-9506-162BCE1A3D4F}" type="sibTrans" cxnId="{4729A256-AC2B-476C-9770-FF91E843E616}">
      <dgm:prSet/>
      <dgm:spPr/>
      <dgm:t>
        <a:bodyPr/>
        <a:lstStyle/>
        <a:p>
          <a:endParaRPr lang="el-GR"/>
        </a:p>
      </dgm:t>
    </dgm:pt>
    <dgm:pt modelId="{713CE431-9B38-4DE4-96E8-2EBD376272D4}">
      <dgm:prSet phldrT="[Κείμενο]"/>
      <dgm:spPr/>
      <dgm:t>
        <a:bodyPr/>
        <a:lstStyle/>
        <a:p>
          <a:r>
            <a:rPr lang="el-GR" b="1" dirty="0" smtClean="0"/>
            <a:t>ΕΥΑΙΣΘΗΣΙΑ ΣΤΗΝ ΚΡΙΤΙΚΗ</a:t>
          </a:r>
          <a:endParaRPr lang="el-GR" b="1" dirty="0"/>
        </a:p>
      </dgm:t>
    </dgm:pt>
    <dgm:pt modelId="{8E2EC353-CF37-4237-9E61-B721088902FA}" type="parTrans" cxnId="{818EFE6F-0C8F-4A4E-BBAC-7359642CD4B7}">
      <dgm:prSet/>
      <dgm:spPr/>
      <dgm:t>
        <a:bodyPr/>
        <a:lstStyle/>
        <a:p>
          <a:endParaRPr lang="el-GR"/>
        </a:p>
      </dgm:t>
    </dgm:pt>
    <dgm:pt modelId="{0C14827A-BEC9-443F-BC0E-550E29A45995}" type="sibTrans" cxnId="{818EFE6F-0C8F-4A4E-BBAC-7359642CD4B7}">
      <dgm:prSet/>
      <dgm:spPr/>
      <dgm:t>
        <a:bodyPr/>
        <a:lstStyle/>
        <a:p>
          <a:endParaRPr lang="el-GR"/>
        </a:p>
      </dgm:t>
    </dgm:pt>
    <dgm:pt modelId="{B2C1A48E-FC6C-4146-8E83-E49812BE089F}">
      <dgm:prSet phldrT="[Κείμενο]"/>
      <dgm:spPr/>
      <dgm:t>
        <a:bodyPr/>
        <a:lstStyle/>
        <a:p>
          <a:r>
            <a:rPr lang="el-GR" b="1" dirty="0" smtClean="0"/>
            <a:t>ΕΠΙΚΡΙΤΙΚΟΤΗΤΑ</a:t>
          </a:r>
          <a:endParaRPr lang="el-GR" b="1" dirty="0"/>
        </a:p>
      </dgm:t>
    </dgm:pt>
    <dgm:pt modelId="{16BBF0AE-6D61-47E6-8C92-163A5CA03922}" type="parTrans" cxnId="{DD8E8750-1A16-4685-BDA6-5C03F7B7F8A2}">
      <dgm:prSet/>
      <dgm:spPr/>
      <dgm:t>
        <a:bodyPr/>
        <a:lstStyle/>
        <a:p>
          <a:endParaRPr lang="el-GR"/>
        </a:p>
      </dgm:t>
    </dgm:pt>
    <dgm:pt modelId="{F5B81F68-D619-4EA0-B307-B44C034F7302}" type="sibTrans" cxnId="{DD8E8750-1A16-4685-BDA6-5C03F7B7F8A2}">
      <dgm:prSet/>
      <dgm:spPr/>
      <dgm:t>
        <a:bodyPr/>
        <a:lstStyle/>
        <a:p>
          <a:endParaRPr lang="el-GR"/>
        </a:p>
      </dgm:t>
    </dgm:pt>
    <dgm:pt modelId="{C1302B6E-F2BD-46C0-ACA0-245442CE38CB}">
      <dgm:prSet phldrT="[Κείμενο]"/>
      <dgm:spPr/>
      <dgm:t>
        <a:bodyPr/>
        <a:lstStyle/>
        <a:p>
          <a:r>
            <a:rPr lang="el-GR" b="1" dirty="0" smtClean="0"/>
            <a:t>ΠΡΟΣΚΟΛΛΗΣΗ ΣΕ ΑΤΟΜΑ</a:t>
          </a:r>
          <a:endParaRPr lang="el-GR" b="1" dirty="0"/>
        </a:p>
      </dgm:t>
    </dgm:pt>
    <dgm:pt modelId="{ACD943BC-C5D0-49AE-BF87-800B16631DAA}" type="parTrans" cxnId="{D6B41550-3185-4E7D-A115-00780837F18D}">
      <dgm:prSet/>
      <dgm:spPr/>
      <dgm:t>
        <a:bodyPr/>
        <a:lstStyle/>
        <a:p>
          <a:endParaRPr lang="el-GR"/>
        </a:p>
      </dgm:t>
    </dgm:pt>
    <dgm:pt modelId="{1024ADD1-9155-43C7-BF2F-0D6121AD794D}" type="sibTrans" cxnId="{D6B41550-3185-4E7D-A115-00780837F18D}">
      <dgm:prSet/>
      <dgm:spPr/>
      <dgm:t>
        <a:bodyPr/>
        <a:lstStyle/>
        <a:p>
          <a:endParaRPr lang="el-GR"/>
        </a:p>
      </dgm:t>
    </dgm:pt>
    <dgm:pt modelId="{21B86732-A236-48D8-AF83-CA9E0136923C}" type="pres">
      <dgm:prSet presAssocID="{6C24D607-7386-45B0-8E85-0EEAB6BC73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34B4E73-ABF6-45BD-AE5A-5D16F04E4B60}" type="pres">
      <dgm:prSet presAssocID="{09DC6127-A49A-40B9-9580-36D4F73A3D3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651C898-C5A7-43B8-85E1-7942CECC90DD}" type="pres">
      <dgm:prSet presAssocID="{E010D500-7D2D-485C-9506-162BCE1A3D4F}" presName="sibTrans" presStyleCnt="0"/>
      <dgm:spPr/>
    </dgm:pt>
    <dgm:pt modelId="{24539614-75B5-4491-B8B7-6FA6C5750F66}" type="pres">
      <dgm:prSet presAssocID="{713CE431-9B38-4DE4-96E8-2EBD376272D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F97042D-2ECE-4C60-B246-25CB91011CA5}" type="pres">
      <dgm:prSet presAssocID="{0C14827A-BEC9-443F-BC0E-550E29A45995}" presName="sibTrans" presStyleCnt="0"/>
      <dgm:spPr/>
    </dgm:pt>
    <dgm:pt modelId="{C378D1D9-B027-405A-8A9E-DECABCEB7399}" type="pres">
      <dgm:prSet presAssocID="{B2C1A48E-FC6C-4146-8E83-E49812BE089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DD76CD0-694E-4D7D-85C1-02289BD92E1A}" type="pres">
      <dgm:prSet presAssocID="{F5B81F68-D619-4EA0-B307-B44C034F7302}" presName="sibTrans" presStyleCnt="0"/>
      <dgm:spPr/>
    </dgm:pt>
    <dgm:pt modelId="{4C8CE89C-C64E-4C9B-AF11-44C82B896059}" type="pres">
      <dgm:prSet presAssocID="{C1302B6E-F2BD-46C0-ACA0-245442CE38C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A4353DE-1224-4B75-9C22-0B3926CA36F7}" type="presOf" srcId="{C1302B6E-F2BD-46C0-ACA0-245442CE38CB}" destId="{4C8CE89C-C64E-4C9B-AF11-44C82B896059}" srcOrd="0" destOrd="0" presId="urn:microsoft.com/office/officeart/2005/8/layout/default"/>
    <dgm:cxn modelId="{DD8E8750-1A16-4685-BDA6-5C03F7B7F8A2}" srcId="{6C24D607-7386-45B0-8E85-0EEAB6BC7324}" destId="{B2C1A48E-FC6C-4146-8E83-E49812BE089F}" srcOrd="2" destOrd="0" parTransId="{16BBF0AE-6D61-47E6-8C92-163A5CA03922}" sibTransId="{F5B81F68-D619-4EA0-B307-B44C034F7302}"/>
    <dgm:cxn modelId="{2CF3DE38-0376-4118-B3D2-DA4FD0507777}" type="presOf" srcId="{713CE431-9B38-4DE4-96E8-2EBD376272D4}" destId="{24539614-75B5-4491-B8B7-6FA6C5750F66}" srcOrd="0" destOrd="0" presId="urn:microsoft.com/office/officeart/2005/8/layout/default"/>
    <dgm:cxn modelId="{4729A256-AC2B-476C-9770-FF91E843E616}" srcId="{6C24D607-7386-45B0-8E85-0EEAB6BC7324}" destId="{09DC6127-A49A-40B9-9580-36D4F73A3D38}" srcOrd="0" destOrd="0" parTransId="{32629B5E-2B47-4CBC-ACF5-CC0CC225DA22}" sibTransId="{E010D500-7D2D-485C-9506-162BCE1A3D4F}"/>
    <dgm:cxn modelId="{698D0D54-AF42-4B14-B9FD-9C5673FFB30B}" type="presOf" srcId="{09DC6127-A49A-40B9-9580-36D4F73A3D38}" destId="{534B4E73-ABF6-45BD-AE5A-5D16F04E4B60}" srcOrd="0" destOrd="0" presId="urn:microsoft.com/office/officeart/2005/8/layout/default"/>
    <dgm:cxn modelId="{4C01CFBD-98DA-4D18-AF81-2617545883D5}" type="presOf" srcId="{6C24D607-7386-45B0-8E85-0EEAB6BC7324}" destId="{21B86732-A236-48D8-AF83-CA9E0136923C}" srcOrd="0" destOrd="0" presId="urn:microsoft.com/office/officeart/2005/8/layout/default"/>
    <dgm:cxn modelId="{D6B41550-3185-4E7D-A115-00780837F18D}" srcId="{6C24D607-7386-45B0-8E85-0EEAB6BC7324}" destId="{C1302B6E-F2BD-46C0-ACA0-245442CE38CB}" srcOrd="3" destOrd="0" parTransId="{ACD943BC-C5D0-49AE-BF87-800B16631DAA}" sibTransId="{1024ADD1-9155-43C7-BF2F-0D6121AD794D}"/>
    <dgm:cxn modelId="{B8C12B9C-81D7-4D7E-9AB2-CD1685FDA8E6}" type="presOf" srcId="{B2C1A48E-FC6C-4146-8E83-E49812BE089F}" destId="{C378D1D9-B027-405A-8A9E-DECABCEB7399}" srcOrd="0" destOrd="0" presId="urn:microsoft.com/office/officeart/2005/8/layout/default"/>
    <dgm:cxn modelId="{818EFE6F-0C8F-4A4E-BBAC-7359642CD4B7}" srcId="{6C24D607-7386-45B0-8E85-0EEAB6BC7324}" destId="{713CE431-9B38-4DE4-96E8-2EBD376272D4}" srcOrd="1" destOrd="0" parTransId="{8E2EC353-CF37-4237-9E61-B721088902FA}" sibTransId="{0C14827A-BEC9-443F-BC0E-550E29A45995}"/>
    <dgm:cxn modelId="{2BB2D60C-B937-4B20-9059-12B371873A91}" type="presParOf" srcId="{21B86732-A236-48D8-AF83-CA9E0136923C}" destId="{534B4E73-ABF6-45BD-AE5A-5D16F04E4B60}" srcOrd="0" destOrd="0" presId="urn:microsoft.com/office/officeart/2005/8/layout/default"/>
    <dgm:cxn modelId="{96C65626-80E9-4636-8E37-E1D401F1A165}" type="presParOf" srcId="{21B86732-A236-48D8-AF83-CA9E0136923C}" destId="{9651C898-C5A7-43B8-85E1-7942CECC90DD}" srcOrd="1" destOrd="0" presId="urn:microsoft.com/office/officeart/2005/8/layout/default"/>
    <dgm:cxn modelId="{9FC64AF8-EBB5-4193-A7C8-8DAFD5F498FD}" type="presParOf" srcId="{21B86732-A236-48D8-AF83-CA9E0136923C}" destId="{24539614-75B5-4491-B8B7-6FA6C5750F66}" srcOrd="2" destOrd="0" presId="urn:microsoft.com/office/officeart/2005/8/layout/default"/>
    <dgm:cxn modelId="{A6319845-A17E-437A-94C7-26060C61D489}" type="presParOf" srcId="{21B86732-A236-48D8-AF83-CA9E0136923C}" destId="{5F97042D-2ECE-4C60-B246-25CB91011CA5}" srcOrd="3" destOrd="0" presId="urn:microsoft.com/office/officeart/2005/8/layout/default"/>
    <dgm:cxn modelId="{C23875B6-8DF9-425E-ACC6-3D58F311D4D1}" type="presParOf" srcId="{21B86732-A236-48D8-AF83-CA9E0136923C}" destId="{C378D1D9-B027-405A-8A9E-DECABCEB7399}" srcOrd="4" destOrd="0" presId="urn:microsoft.com/office/officeart/2005/8/layout/default"/>
    <dgm:cxn modelId="{0E7E814C-5883-4827-8549-2E29FCF3AD7D}" type="presParOf" srcId="{21B86732-A236-48D8-AF83-CA9E0136923C}" destId="{FDD76CD0-694E-4D7D-85C1-02289BD92E1A}" srcOrd="5" destOrd="0" presId="urn:microsoft.com/office/officeart/2005/8/layout/default"/>
    <dgm:cxn modelId="{267B16F7-2472-4485-A428-FE45282E755E}" type="presParOf" srcId="{21B86732-A236-48D8-AF83-CA9E0136923C}" destId="{4C8CE89C-C64E-4C9B-AF11-44C82B896059}" srcOrd="6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29F43-66FC-4BB2-9A60-A33CE7322CDD}" type="datetimeFigureOut">
              <a:rPr lang="el-GR" smtClean="0"/>
              <a:pPr/>
              <a:t>14/5/2019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CD347-8781-4A1F-B70F-C27C6A71C7C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06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 defTabSz="941388"/>
            <a:fld id="{380A9BC4-9A59-4507-86F4-EA8FCDC5ACA2}" type="slidenum">
              <a:rPr lang="el-GR" sz="1200">
                <a:solidFill>
                  <a:srgbClr val="000000"/>
                </a:solidFill>
              </a:rPr>
              <a:pPr algn="r" defTabSz="941388"/>
              <a:t>25</a:t>
            </a:fld>
            <a:endParaRPr lang="el-G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58B6E09-A7E5-4867-BBE1-76E63D90130D}" type="slidenum">
              <a:rPr lang="el-GR" sz="1200" b="1"/>
              <a:pPr algn="r"/>
              <a:t>34</a:t>
            </a:fld>
            <a:endParaRPr lang="el-GR" sz="1200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DE24-B68D-4970-8541-3A4DE8D3BD20}" type="datetimeFigureOut">
              <a:rPr lang="el-GR" smtClean="0"/>
              <a:pPr/>
              <a:t>14/5/2019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DC6F-E0AC-4D29-A12D-B72AA7235EA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DE24-B68D-4970-8541-3A4DE8D3BD20}" type="datetimeFigureOut">
              <a:rPr lang="el-GR" smtClean="0"/>
              <a:pPr/>
              <a:t>14/5/2019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DC6F-E0AC-4D29-A12D-B72AA7235EA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DE24-B68D-4970-8541-3A4DE8D3BD20}" type="datetimeFigureOut">
              <a:rPr lang="el-GR" smtClean="0"/>
              <a:pPr/>
              <a:t>14/5/2019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DC6F-E0AC-4D29-A12D-B72AA7235EA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DE24-B68D-4970-8541-3A4DE8D3BD20}" type="datetimeFigureOut">
              <a:rPr lang="el-GR" smtClean="0"/>
              <a:pPr/>
              <a:t>14/5/2019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DC6F-E0AC-4D29-A12D-B72AA7235EA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DE24-B68D-4970-8541-3A4DE8D3BD20}" type="datetimeFigureOut">
              <a:rPr lang="el-GR" smtClean="0"/>
              <a:pPr/>
              <a:t>14/5/2019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DC6F-E0AC-4D29-A12D-B72AA7235EA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DE24-B68D-4970-8541-3A4DE8D3BD20}" type="datetimeFigureOut">
              <a:rPr lang="el-GR" smtClean="0"/>
              <a:pPr/>
              <a:t>14/5/2019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DC6F-E0AC-4D29-A12D-B72AA7235EA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DE24-B68D-4970-8541-3A4DE8D3BD20}" type="datetimeFigureOut">
              <a:rPr lang="el-GR" smtClean="0"/>
              <a:pPr/>
              <a:t>14/5/2019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DC6F-E0AC-4D29-A12D-B72AA7235EA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DE24-B68D-4970-8541-3A4DE8D3BD20}" type="datetimeFigureOut">
              <a:rPr lang="el-GR" smtClean="0"/>
              <a:pPr/>
              <a:t>14/5/2019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DC6F-E0AC-4D29-A12D-B72AA7235EA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DE24-B68D-4970-8541-3A4DE8D3BD20}" type="datetimeFigureOut">
              <a:rPr lang="el-GR" smtClean="0"/>
              <a:pPr/>
              <a:t>14/5/2019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DC6F-E0AC-4D29-A12D-B72AA7235EA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DE24-B68D-4970-8541-3A4DE8D3BD20}" type="datetimeFigureOut">
              <a:rPr lang="el-GR" smtClean="0"/>
              <a:pPr/>
              <a:t>14/5/2019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DC6F-E0AC-4D29-A12D-B72AA7235EA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DE24-B68D-4970-8541-3A4DE8D3BD20}" type="datetimeFigureOut">
              <a:rPr lang="el-GR" smtClean="0"/>
              <a:pPr/>
              <a:t>14/5/2019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DC6F-E0AC-4D29-A12D-B72AA7235EA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2DE24-B68D-4970-8541-3A4DE8D3BD20}" type="datetimeFigureOut">
              <a:rPr lang="el-GR" smtClean="0"/>
              <a:pPr/>
              <a:t>14/5/2019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5DC6F-E0AC-4D29-A12D-B72AA7235EA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 algn="ctr">
              <a:buNone/>
            </a:pPr>
            <a:r>
              <a:rPr lang="el-GR" sz="2600" i="1" dirty="0" smtClean="0"/>
              <a:t>ΑΓΩΓΗ ΥΓΕΙΑΣ </a:t>
            </a:r>
          </a:p>
          <a:p>
            <a:pPr algn="ctr">
              <a:buNone/>
            </a:pPr>
            <a:r>
              <a:rPr lang="el-GR" sz="2600" i="1" dirty="0" smtClean="0"/>
              <a:t>ΥΠΟΥΡΓΕΙΟ ΥΓΕΙΑΣ 2019</a:t>
            </a:r>
            <a:endParaRPr lang="el-GR" sz="26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1714512" cy="135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 result for Î¥Î ÎÎ¥Î¡ÎÎÎÎ Î¥ÎÎÎÎÎ£"/>
          <p:cNvPicPr>
            <a:picLocks noChangeAspect="1" noChangeArrowheads="1"/>
          </p:cNvPicPr>
          <p:nvPr/>
        </p:nvPicPr>
        <p:blipFill>
          <a:blip r:embed="rId3"/>
          <a:srcRect l="8292" t="66464" r="10145" b="5651"/>
          <a:stretch>
            <a:fillRect/>
          </a:stretch>
        </p:blipFill>
        <p:spPr bwMode="auto">
          <a:xfrm>
            <a:off x="4714876" y="285728"/>
            <a:ext cx="4071966" cy="117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535753" y="2551837"/>
            <a:ext cx="80724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Ο εκφοβισμός στο φυσικό και διαδικτυακό χώρο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Πώς εκφράζεται ο εκφοβισμός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;</a:t>
            </a:r>
            <a:endParaRPr lang="el-GR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837" r="5885" b="-2141"/>
          <a:stretch>
            <a:fillRect/>
          </a:stretch>
        </p:blipFill>
        <p:spPr bwMode="auto">
          <a:xfrm>
            <a:off x="63242" y="1750207"/>
            <a:ext cx="901751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704" r="6711" b="3167"/>
          <a:stretch>
            <a:fillRect/>
          </a:stretch>
        </p:blipFill>
        <p:spPr bwMode="auto">
          <a:xfrm>
            <a:off x="71422" y="1619002"/>
            <a:ext cx="9001156" cy="361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Πώς εκφράζεται ο εκφοβισμός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;</a:t>
            </a:r>
            <a:endParaRPr lang="el-G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89" r="2412"/>
          <a:stretch>
            <a:fillRect/>
          </a:stretch>
        </p:blipFill>
        <p:spPr bwMode="auto">
          <a:xfrm>
            <a:off x="0" y="1827040"/>
            <a:ext cx="9144000" cy="320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Πώς εκφράζεται ο εκφοβισμός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;</a:t>
            </a:r>
            <a:endParaRPr lang="el-GR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100" r="1815"/>
          <a:stretch>
            <a:fillRect/>
          </a:stretch>
        </p:blipFill>
        <p:spPr bwMode="auto">
          <a:xfrm>
            <a:off x="0" y="1714488"/>
            <a:ext cx="9144000" cy="411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Πώς εκφράζεται ο εκφοβισμός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;</a:t>
            </a:r>
            <a:endParaRPr lang="el-G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sa\Pictures\cyberbulling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214818"/>
            <a:ext cx="2665413" cy="240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2098" name="Rectangle 2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Διαδικτυακός Εκφοβισμός </a:t>
            </a:r>
            <a:endParaRPr lang="el-GR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099" name="Rectangle 3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8229600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l-GR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Έφτιαξαν ένα </a:t>
            </a:r>
            <a:r>
              <a:rPr lang="el-G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ψεύτικο προφίλ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για εμένα με </a:t>
            </a:r>
            <a:r>
              <a:rPr lang="el-G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εξευτελιστικές πληροφορίες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l-G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Δημοσίευσαν προσωπικό υλικό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(π.χ. φωτογρ.) στο διαδίκτυο χωρίς την άδειά μου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Με άφησαν «έξω»-</a:t>
            </a:r>
            <a:r>
              <a:rPr lang="el-G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με απέκλεισαν από διαδικτυακή δραστηριότητα</a:t>
            </a:r>
          </a:p>
          <a:p>
            <a:pPr eaLnBrk="1" hangingPunct="1">
              <a:lnSpc>
                <a:spcPct val="90000"/>
              </a:lnSpc>
            </a:pPr>
            <a:endParaRPr lang="el-GR" sz="2400" b="1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1600" b="1" dirty="0" smtClean="0"/>
              <a:t> EU Kids Online Survey 2009</a:t>
            </a:r>
            <a:endParaRPr lang="el-GR" sz="1600" b="1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l-GR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2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3286148"/>
          </a:xfrm>
        </p:spPr>
        <p:txBody>
          <a:bodyPr>
            <a:normAutofit/>
          </a:bodyPr>
          <a:lstStyle/>
          <a:p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Σεξουαλικός εκφοβισμός (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</a:t>
            </a: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exual bullying): </a:t>
            </a:r>
          </a:p>
          <a:p>
            <a:pPr algn="just">
              <a:buNone/>
            </a:pPr>
            <a:r>
              <a:rPr lang="el-GR" dirty="0" smtClean="0"/>
              <a:t>   Ο δράστης προξενεί αίσθημα αμηχανίας και ντροπής στο θύμα με αισχρά σκίτσα, ανήθικες χειρονομίες, αγενή </a:t>
            </a: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«αστεία» </a:t>
            </a:r>
            <a:r>
              <a:rPr lang="el-GR" dirty="0" smtClean="0"/>
              <a:t>και σχόλια </a:t>
            </a: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σεξουαλικού περιεχομένου </a:t>
            </a:r>
            <a:r>
              <a:rPr lang="el-GR" dirty="0" smtClean="0"/>
              <a:t>εις βάρος του θύματος και ερωτήσεις παρόμοιας θεματικής. </a:t>
            </a:r>
          </a:p>
        </p:txBody>
      </p:sp>
      <p:pic>
        <p:nvPicPr>
          <p:cNvPr id="29698" name="Picture 2" descr="Αποτέλεσμα εικόνας για sexual bully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301" y="151560"/>
            <a:ext cx="6683399" cy="29343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914650" cy="315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3108" y="214290"/>
            <a:ext cx="6715172" cy="5786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Ρατσιστικός εκφοβισμός </a:t>
            </a:r>
          </a:p>
          <a:p>
            <a:pPr algn="ctr">
              <a:buNone/>
            </a:pP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</a:t>
            </a: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acial bullying): </a:t>
            </a:r>
          </a:p>
          <a:p>
            <a:pPr algn="ctr">
              <a:buNone/>
            </a:pPr>
            <a:endParaRPr lang="el-G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buNone/>
            </a:pP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>
              <a:buNone/>
            </a:pPr>
            <a:r>
              <a:rPr lang="el-GR" dirty="0" smtClean="0"/>
              <a:t>Πρόκειται για μια ειδική περίπτωση εκφοβισμού, που εκφράζεται σωματικά, κοινωνικά ή ψυχολογικά, και αποσκοπεί να στιγματίσει τη </a:t>
            </a: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διαφορετικότητα </a:t>
            </a:r>
            <a:r>
              <a:rPr lang="el-GR" dirty="0" smtClean="0"/>
              <a:t>του στόχου ως προς τη </a:t>
            </a: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φυλή</a:t>
            </a:r>
            <a:r>
              <a:rPr lang="el-GR" dirty="0" smtClean="0"/>
              <a:t>. </a:t>
            </a:r>
          </a:p>
          <a:p>
            <a:endParaRPr lang="el-GR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927960" y="428604"/>
            <a:ext cx="3288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ΣΥΝΕΠΕΙΕΣ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b="1" cap="all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Σωματικεσ</a:t>
            </a:r>
            <a:endParaRPr lang="el-GR" b="1" cap="all" dirty="0">
              <a:ln w="0"/>
              <a:solidFill>
                <a:schemeClr val="accent1">
                  <a:lumMod val="7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285720" y="1428737"/>
          <a:ext cx="864399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571472" y="1857364"/>
          <a:ext cx="8001056" cy="426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755763" y="357166"/>
            <a:ext cx="7632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ΠΝΕΥΜΑΤΙΚΕΣ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ΓΝΩΣΤΙΚΕΣ</a:t>
            </a:r>
            <a:endParaRPr lang="el-G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Αποτέλεσμα εικόνας για εφηβεία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1142976" y="357166"/>
            <a:ext cx="7139754" cy="4908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5000636"/>
            <a:ext cx="7772400" cy="1428736"/>
          </a:xfrm>
        </p:spPr>
        <p:txBody>
          <a:bodyPr>
            <a:normAutofit/>
          </a:bodyPr>
          <a:lstStyle/>
          <a:p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«Γεννιέσαι δύο φορές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 Η μια οδηγεί στην απλή ύπαρξη, η άλλη στην ίδια τη ζωή…»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66" name="Picture 2" descr="http://youth-health.gr/media/2017/06/monada-efibikis-ugeias.png"/>
          <p:cNvPicPr>
            <a:picLocks noChangeAspect="1" noChangeArrowheads="1"/>
          </p:cNvPicPr>
          <p:nvPr/>
        </p:nvPicPr>
        <p:blipFill>
          <a:blip r:embed="rId3"/>
          <a:srcRect r="45564" b="5063"/>
          <a:stretch>
            <a:fillRect/>
          </a:stretch>
        </p:blipFill>
        <p:spPr bwMode="auto">
          <a:xfrm>
            <a:off x="0" y="214290"/>
            <a:ext cx="3071802" cy="642942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6357950" y="6286520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Jean Jacques Rousseau</a:t>
            </a:r>
            <a:endParaRPr lang="el-GR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515698" y="357166"/>
            <a:ext cx="8112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ΨΥΧΟΛΟΓΙΚΕΣ-ΚΟΙΝΩΝΙΚΕΣ</a:t>
            </a:r>
            <a:endParaRPr lang="el-G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ΘΥΤΕΣ (Β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ULLIES)</a:t>
            </a:r>
            <a:endParaRPr lang="el-G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el-GR" dirty="0" smtClean="0"/>
          </a:p>
          <a:p>
            <a:pPr>
              <a:buNone/>
            </a:pPr>
            <a:r>
              <a:rPr lang="el-GR" dirty="0" smtClean="0"/>
              <a:t>• Έντονη</a:t>
            </a:r>
            <a:r>
              <a:rPr lang="en-US" dirty="0" smtClean="0"/>
              <a:t>-</a:t>
            </a:r>
            <a:r>
              <a:rPr lang="el-GR" dirty="0" smtClean="0"/>
              <a:t>εξωστρεφής</a:t>
            </a:r>
            <a:r>
              <a:rPr lang="en-US" dirty="0" smtClean="0"/>
              <a:t> </a:t>
            </a:r>
            <a:r>
              <a:rPr lang="el-GR" dirty="0" smtClean="0"/>
              <a:t>προσωπικότητα </a:t>
            </a:r>
          </a:p>
          <a:p>
            <a:pPr>
              <a:buNone/>
            </a:pPr>
            <a:r>
              <a:rPr lang="el-GR" dirty="0" smtClean="0"/>
              <a:t>• Μη ανοχή στη διαφορετικότητα </a:t>
            </a:r>
          </a:p>
          <a:p>
            <a:pPr>
              <a:buNone/>
            </a:pPr>
            <a:r>
              <a:rPr lang="el-GR" dirty="0" smtClean="0"/>
              <a:t>• Έλλειψη ενσυναίσθησης </a:t>
            </a:r>
          </a:p>
          <a:p>
            <a:pPr>
              <a:buNone/>
            </a:pPr>
            <a:r>
              <a:rPr lang="el-GR" dirty="0" smtClean="0"/>
              <a:t>• Εναλλάσσονται σε ρόλους θύτη-θύματος </a:t>
            </a:r>
          </a:p>
          <a:p>
            <a:pPr>
              <a:buNone/>
            </a:pPr>
            <a:r>
              <a:rPr lang="el-GR" dirty="0" smtClean="0"/>
              <a:t>• Δικαιολογούν τις πράξεις τους ως πρόκληση του θύματος </a:t>
            </a:r>
          </a:p>
          <a:p>
            <a:pPr>
              <a:buNone/>
            </a:pPr>
            <a:r>
              <a:rPr lang="el-GR" dirty="0" smtClean="0"/>
              <a:t>• Υψηλή αυτοπεποίθηση</a:t>
            </a:r>
          </a:p>
          <a:p>
            <a:pPr>
              <a:buNone/>
            </a:pPr>
            <a:endParaRPr lang="el-GR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ΘΥΜΑΤΑ (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VICTIMS)</a:t>
            </a:r>
            <a:endParaRPr lang="el-G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• Ανασφαλή</a:t>
            </a:r>
          </a:p>
          <a:p>
            <a:pPr>
              <a:buNone/>
            </a:pPr>
            <a:r>
              <a:rPr lang="el-GR" dirty="0" smtClean="0"/>
              <a:t>• Αγχώδη</a:t>
            </a:r>
          </a:p>
          <a:p>
            <a:pPr>
              <a:buNone/>
            </a:pPr>
            <a:r>
              <a:rPr lang="el-GR" dirty="0" smtClean="0"/>
              <a:t>• Χαμηλή αυτοεκτίμηση </a:t>
            </a:r>
          </a:p>
          <a:p>
            <a:pPr>
              <a:buNone/>
            </a:pPr>
            <a:r>
              <a:rPr lang="el-GR" dirty="0" smtClean="0"/>
              <a:t>• Αντιδραστικά</a:t>
            </a:r>
          </a:p>
          <a:p>
            <a:pPr>
              <a:buNone/>
            </a:pPr>
            <a:r>
              <a:rPr lang="el-GR" dirty="0" smtClean="0"/>
              <a:t>• Αυθόρμητα</a:t>
            </a:r>
          </a:p>
          <a:p>
            <a:pPr>
              <a:buNone/>
            </a:pPr>
            <a:r>
              <a:rPr lang="el-GR" dirty="0" smtClean="0"/>
              <a:t>• Μπορεί να ανήκουν σε μειοψηφική ομάδα (εθνότητα, θρήσκευμα κτλ.)</a:t>
            </a:r>
          </a:p>
          <a:p>
            <a:endParaRPr lang="el-GR" dirty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5" r="5454" b="10401"/>
          <a:stretch>
            <a:fillRect/>
          </a:stretch>
        </p:blipFill>
        <p:spPr bwMode="auto">
          <a:xfrm>
            <a:off x="0" y="-10093"/>
            <a:ext cx="9144000" cy="686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ΠΑΡΑΤΗΡΗΤΕΣ (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BY-STANDERS)</a:t>
            </a:r>
            <a:endParaRPr lang="el-G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7577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Τι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EI</a:t>
            </a:r>
            <a:r>
              <a:rPr lang="el-G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ναι καΛΟ να κΑνουν: 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el-G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el-GR" dirty="0" smtClean="0"/>
              <a:t>• </a:t>
            </a:r>
            <a: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Απορρίπτουν τη βία </a:t>
            </a:r>
            <a:r>
              <a:rPr lang="el-GR" dirty="0" smtClean="0"/>
              <a:t>και παρεμβαίνουν για να τη σταματήσουν, αν είναι ασφαλές </a:t>
            </a:r>
            <a:endParaRPr lang="en-US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• </a:t>
            </a:r>
            <a: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Υποστηρίζουν το θύμα </a:t>
            </a:r>
            <a:endParaRPr lang="en-US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• </a:t>
            </a:r>
            <a: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Αναφέρουν το περιστατικό </a:t>
            </a:r>
            <a:r>
              <a:rPr lang="el-GR" dirty="0" smtClean="0"/>
              <a:t>στον εκπαιδευτικό και ενθαρρύνουν το θύμα να κάνει το ίδιο</a:t>
            </a:r>
            <a:endParaRPr lang="el-G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500063" y="785813"/>
            <a:ext cx="8229600" cy="10715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Διαδικτυακός Εκφοβισμός  </a:t>
            </a:r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Cyberbullying</a:t>
            </a:r>
            <a:endParaRPr lang="el-GR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9" name="Content Placeholder 3" descr="cyberbullying_2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2143116"/>
            <a:ext cx="4429156" cy="2938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0" name="Picture 4" descr="D:\βθλλυιν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143116"/>
            <a:ext cx="416877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09600" y="357188"/>
            <a:ext cx="8534400" cy="758825"/>
          </a:xfrm>
        </p:spPr>
        <p:txBody>
          <a:bodyPr anchor="ctr"/>
          <a:lstStyle/>
          <a:p>
            <a:pPr eaLnBrk="1" hangingPunct="1"/>
            <a:r>
              <a:rPr lang="el-GR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Διαδικτυακός εκφοβισμός -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Cyberbullying</a:t>
            </a:r>
            <a:endParaRPr lang="el-GR" sz="32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Rectangle 3"/>
          <p:cNvSpPr>
            <a:spLocks noGrp="1"/>
          </p:cNvSpPr>
          <p:nvPr>
            <p:ph sz="quarter" idx="1"/>
          </p:nvPr>
        </p:nvSpPr>
        <p:spPr>
          <a:xfrm>
            <a:off x="395288" y="1844675"/>
            <a:ext cx="8229600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b="1" smtClean="0"/>
              <a:t>Σου στέλνουν </a:t>
            </a:r>
            <a:r>
              <a:rPr lang="el-GR" sz="2400" b="1" smtClean="0">
                <a:solidFill>
                  <a:srgbClr val="C00000"/>
                </a:solidFill>
              </a:rPr>
              <a:t>ενοχλητικά ή προσβλητικά ή απειλητικά μηνύματα </a:t>
            </a:r>
            <a:r>
              <a:rPr lang="el-GR" sz="2400" b="1" smtClean="0"/>
              <a:t>(στο </a:t>
            </a:r>
            <a:r>
              <a:rPr lang="en-US" sz="2400" b="1" smtClean="0"/>
              <a:t>mail, instagram, </a:t>
            </a:r>
            <a:r>
              <a:rPr lang="el-GR" sz="2400" b="1" smtClean="0"/>
              <a:t> </a:t>
            </a:r>
            <a:r>
              <a:rPr lang="en-US" sz="2400" b="1" smtClean="0"/>
              <a:t>facebook, </a:t>
            </a:r>
            <a:r>
              <a:rPr lang="el-GR" sz="2400" b="1" smtClean="0"/>
              <a:t>κινητό</a:t>
            </a:r>
            <a:r>
              <a:rPr lang="en-US" sz="2400" b="1" smtClean="0"/>
              <a:t>)</a:t>
            </a:r>
            <a:r>
              <a:rPr lang="el-GR" sz="2400" b="1" smtClean="0"/>
              <a:t>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el-GR" sz="2400" b="1" smtClean="0"/>
              <a:t>Στέλνουν σε άλλους </a:t>
            </a:r>
            <a:r>
              <a:rPr lang="el-GR" sz="2400" b="1" smtClean="0">
                <a:solidFill>
                  <a:srgbClr val="C00000"/>
                </a:solidFill>
              </a:rPr>
              <a:t>υποτιμητικά μηνύματα </a:t>
            </a:r>
            <a:r>
              <a:rPr lang="el-GR" sz="2400" b="1" smtClean="0"/>
              <a:t>που αφορούν εμένα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el-GR" sz="2400" b="1" smtClean="0"/>
              <a:t>Μου στέλνουν </a:t>
            </a:r>
            <a:r>
              <a:rPr lang="el-GR" sz="2400" b="1" smtClean="0">
                <a:solidFill>
                  <a:srgbClr val="C00000"/>
                </a:solidFill>
              </a:rPr>
              <a:t>αισχρό υλικό                                           κατά τις συνομιλίες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l-GR" sz="2400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1600" b="1" smtClean="0"/>
              <a:t> EU Kids Online Survey 2009</a:t>
            </a:r>
            <a:endParaRPr lang="el-GR" sz="1600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l-GR" smtClean="0"/>
          </a:p>
        </p:txBody>
      </p:sp>
      <p:pic>
        <p:nvPicPr>
          <p:cNvPr id="54275" name="Picture 3" descr="C:\Users\tsa\Pictures\cyberbuling efiv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571876"/>
            <a:ext cx="3436987" cy="2535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Περιπτώσεις εφήβων 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2286000"/>
            <a:ext cx="8504238" cy="4572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l-GR" b="1" smtClean="0">
                <a:latin typeface="Times New Roman" pitchFamily="18" charset="0"/>
                <a:cs typeface="Times New Roman" pitchFamily="18" charset="0"/>
              </a:rPr>
              <a:t>Έφηβη 15 ετών, προσήλθε στη ΜΕΥ, λόγω προσωπικών φωτογραφιών που είχαν στη διάθεσή τους συνομήλικοι και τις ανάρτησαν στο διαδίκτυο</a:t>
            </a:r>
          </a:p>
          <a:p>
            <a:pPr algn="ctr" eaLnBrk="1" hangingPunct="1">
              <a:buFont typeface="Wingdings 2" pitchFamily="18" charset="2"/>
              <a:buNone/>
            </a:pPr>
            <a:endParaRPr lang="el-GR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Περιπτώσεις εφήβων 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l-GR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l-GR" b="1" smtClean="0"/>
              <a:t>Έφηβος 16 ετών, επισκέφθηκε ιστοσελίδες με ακατάλληλο περιεχόμενο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/>
          </p:cNvSpPr>
          <p:nvPr>
            <p:ph type="title"/>
          </p:nvPr>
        </p:nvSpPr>
        <p:spPr>
          <a:xfrm>
            <a:off x="785813" y="28575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Οι έφηβοι αποκαλύπτουν…</a:t>
            </a:r>
            <a:endParaRPr lang="el-GR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Rectangle 3"/>
          <p:cNvSpPr>
            <a:spLocks noGrp="1"/>
          </p:cNvSpPr>
          <p:nvPr>
            <p:ph sz="quarter" idx="1"/>
          </p:nvPr>
        </p:nvSpPr>
        <p:spPr>
          <a:xfrm>
            <a:off x="428625" y="1714500"/>
            <a:ext cx="8229600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l-GR" sz="2000" b="1" smtClean="0"/>
          </a:p>
          <a:p>
            <a:pPr eaLnBrk="1" hangingPunct="1">
              <a:lnSpc>
                <a:spcPct val="90000"/>
              </a:lnSpc>
            </a:pPr>
            <a:r>
              <a:rPr lang="el-GR" sz="2400" b="1" smtClean="0">
                <a:latin typeface="Times New Roman" pitchFamily="18" charset="0"/>
                <a:cs typeface="Times New Roman" pitchFamily="18" charset="0"/>
              </a:rPr>
              <a:t>Έφτιαξαν ένα </a:t>
            </a:r>
            <a:r>
              <a:rPr lang="el-GR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ψεύτικο προφίλ </a:t>
            </a:r>
            <a:r>
              <a:rPr lang="el-GR" sz="2400" b="1" smtClean="0">
                <a:latin typeface="Times New Roman" pitchFamily="18" charset="0"/>
                <a:cs typeface="Times New Roman" pitchFamily="18" charset="0"/>
              </a:rPr>
              <a:t>για εμένα με </a:t>
            </a:r>
            <a:r>
              <a:rPr lang="el-GR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εξευτελιστικές πληροφορίες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l-GR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Δημοσίευσαν προσωπικό υλικό </a:t>
            </a:r>
            <a:r>
              <a:rPr lang="el-GR" sz="2400" b="1" smtClean="0">
                <a:latin typeface="Times New Roman" pitchFamily="18" charset="0"/>
                <a:cs typeface="Times New Roman" pitchFamily="18" charset="0"/>
              </a:rPr>
              <a:t>(π.χ. φωτογρ.) στο διαδίκτυο χωρίς την άδειά μου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smtClean="0">
                <a:latin typeface="Times New Roman" pitchFamily="18" charset="0"/>
                <a:cs typeface="Times New Roman" pitchFamily="18" charset="0"/>
              </a:rPr>
              <a:t>Με άφησαν «έξω»-</a:t>
            </a:r>
            <a:r>
              <a:rPr lang="el-GR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με απέκλεισαν από                               από διαδικτυακή δραστηριότητα</a:t>
            </a:r>
          </a:p>
          <a:p>
            <a:pPr eaLnBrk="1" hangingPunct="1">
              <a:lnSpc>
                <a:spcPct val="90000"/>
              </a:lnSpc>
            </a:pPr>
            <a:endParaRPr lang="el-GR" sz="2400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400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1600" b="1" smtClean="0"/>
              <a:t> EU Kids Online Survey 2009</a:t>
            </a:r>
            <a:endParaRPr lang="el-GR" sz="1600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l-GR" smtClean="0"/>
          </a:p>
        </p:txBody>
      </p:sp>
      <p:pic>
        <p:nvPicPr>
          <p:cNvPr id="5" name="Picture 2" descr="C:\Users\tsa\Pictures\cyberbulling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857628"/>
            <a:ext cx="2665413" cy="240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2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Αποτέλεσμα εικόνας για teas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69547">
            <a:off x="-142422" y="34166"/>
            <a:ext cx="3757199" cy="2701205"/>
          </a:xfrm>
          <a:prstGeom prst="ellipse">
            <a:avLst/>
          </a:prstGeom>
          <a:noFill/>
        </p:spPr>
      </p:pic>
      <p:pic>
        <p:nvPicPr>
          <p:cNvPr id="10244" name="Picture 4" descr="Αποτέλεσμα εικόνας για teas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3784">
            <a:off x="2863627" y="1093428"/>
            <a:ext cx="4075810" cy="2714644"/>
          </a:xfrm>
          <a:prstGeom prst="ellipse">
            <a:avLst/>
          </a:prstGeom>
          <a:noFill/>
        </p:spPr>
      </p:pic>
      <p:pic>
        <p:nvPicPr>
          <p:cNvPr id="10246" name="Picture 6" descr="Αποτέλεσμα εικόνας για teasing"/>
          <p:cNvPicPr>
            <a:picLocks noChangeAspect="1" noChangeArrowheads="1"/>
          </p:cNvPicPr>
          <p:nvPr/>
        </p:nvPicPr>
        <p:blipFill>
          <a:blip r:embed="rId4"/>
          <a:srcRect r="130" b="8928"/>
          <a:stretch>
            <a:fillRect/>
          </a:stretch>
        </p:blipFill>
        <p:spPr bwMode="auto">
          <a:xfrm rot="1090688">
            <a:off x="5645774" y="221923"/>
            <a:ext cx="3643338" cy="2428892"/>
          </a:xfrm>
          <a:prstGeom prst="ellipse">
            <a:avLst/>
          </a:prstGeom>
          <a:noFill/>
        </p:spPr>
      </p:pic>
      <p:pic>
        <p:nvPicPr>
          <p:cNvPr id="10248" name="Picture 8" descr="Σχετική εικόν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24170">
            <a:off x="-220249" y="3388652"/>
            <a:ext cx="5038725" cy="3362326"/>
          </a:xfrm>
          <a:prstGeom prst="ellipse">
            <a:avLst/>
          </a:prstGeom>
          <a:noFill/>
        </p:spPr>
      </p:pic>
      <p:pic>
        <p:nvPicPr>
          <p:cNvPr id="10250" name="Picture 10" descr="Αποτέλεσμα εικόνας για bullyi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3143248"/>
            <a:ext cx="5057775" cy="3362326"/>
          </a:xfrm>
          <a:prstGeom prst="ellipse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 rot="21374302">
            <a:off x="2812905" y="103517"/>
            <a:ext cx="3186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Πείραγμα</a:t>
            </a:r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882839" y="5785337"/>
            <a:ext cx="4582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Αντιπαράθεση</a:t>
            </a:r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11 - Ορθογώνιο"/>
          <p:cNvSpPr/>
          <p:nvPr/>
        </p:nvSpPr>
        <p:spPr>
          <a:xfrm rot="20881460">
            <a:off x="-253517" y="2810972"/>
            <a:ext cx="39580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Εκφοβισμός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12 - Ορθογώνιο"/>
          <p:cNvSpPr/>
          <p:nvPr/>
        </p:nvSpPr>
        <p:spPr>
          <a:xfrm rot="953610">
            <a:off x="6113379" y="2659585"/>
            <a:ext cx="33575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Σύγκρουση</a:t>
            </a:r>
            <a:endParaRPr lang="el-GR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tsa\Pictures\images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5857884" y="3857628"/>
            <a:ext cx="3000364" cy="276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250825" y="476250"/>
            <a:ext cx="8534400" cy="338138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l-GR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Διαδικτυακός Εκφοβισμός -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Cyberbullying</a:t>
            </a:r>
            <a:endParaRPr lang="el-GR" sz="32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0" name="Rectangle 3"/>
          <p:cNvSpPr>
            <a:spLocks noGrp="1"/>
          </p:cNvSpPr>
          <p:nvPr>
            <p:ph sz="quarter" idx="1"/>
          </p:nvPr>
        </p:nvSpPr>
        <p:spPr>
          <a:xfrm>
            <a:off x="428596" y="1385887"/>
            <a:ext cx="8229600" cy="490063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b="1" dirty="0" smtClean="0">
                <a:solidFill>
                  <a:srgbClr val="C00000"/>
                </a:solidFill>
              </a:rPr>
              <a:t>Δεν κάνουμε πλάκα στο διαδίκτυο!</a:t>
            </a:r>
            <a:r>
              <a:rPr lang="el-GR" sz="2400" b="1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l-GR" sz="2400" b="1" dirty="0" smtClean="0"/>
              <a:t>	Το «</a:t>
            </a:r>
            <a:r>
              <a:rPr lang="en-US" sz="2400" b="1" dirty="0" smtClean="0"/>
              <a:t>URL</a:t>
            </a:r>
            <a:r>
              <a:rPr lang="el-GR" sz="2400" b="1" dirty="0" smtClean="0"/>
              <a:t>»</a:t>
            </a:r>
            <a:r>
              <a:rPr lang="en-US" sz="2400" b="1" dirty="0" smtClean="0"/>
              <a:t> </a:t>
            </a:r>
            <a:r>
              <a:rPr lang="el-GR" sz="2400" b="1" dirty="0" smtClean="0"/>
              <a:t>μας ακολουθεί παντού και μπορούν να μας βρουν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l-GR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l-GR" sz="2400" b="1" dirty="0" smtClean="0">
                <a:solidFill>
                  <a:srgbClr val="C00000"/>
                </a:solidFill>
              </a:rPr>
              <a:t>Δεν</a:t>
            </a:r>
            <a:r>
              <a:rPr lang="el-GR" sz="2400" b="1" dirty="0" smtClean="0"/>
              <a:t> μπαίνουμε στη διαδικασία να </a:t>
            </a:r>
            <a:r>
              <a:rPr lang="el-GR" sz="2400" b="1" dirty="0" smtClean="0">
                <a:solidFill>
                  <a:srgbClr val="C00000"/>
                </a:solidFill>
              </a:rPr>
              <a:t>απαντάμε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l-GR" sz="2400" b="1" dirty="0" smtClean="0">
                <a:solidFill>
                  <a:srgbClr val="C00000"/>
                </a:solidFill>
              </a:rPr>
              <a:t>σε αγνώστους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l-GR" sz="2400" b="1" dirty="0" smtClean="0">
                <a:solidFill>
                  <a:srgbClr val="C00000"/>
                </a:solidFill>
              </a:rPr>
              <a:t>Δεν έχει κανένας δικαίωμα να μας κάνει πλάκα και να μας στενοχωρεί!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l-GR" sz="2400" b="1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l-GR" sz="2400" b="1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571500"/>
            <a:ext cx="8640762" cy="9366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3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Times New Roman" pitchFamily="18" charset="0"/>
              </a:rPr>
              <a:t>Διαδικτυακή αποπλάνηση  (</a:t>
            </a:r>
            <a:r>
              <a:rPr lang="en-US" sz="3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Times New Roman" pitchFamily="18" charset="0"/>
              </a:rPr>
              <a:t>Grooming</a:t>
            </a:r>
            <a:r>
              <a:rPr lang="el-GR" sz="3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8371" name="Picture 5" descr="σάρωση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133600"/>
            <a:ext cx="8040687" cy="334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/>
          </p:nvPr>
        </p:nvSpPr>
        <p:spPr>
          <a:xfrm>
            <a:off x="357158" y="0"/>
            <a:ext cx="8435975" cy="1120775"/>
          </a:xfrm>
        </p:spPr>
        <p:txBody>
          <a:bodyPr/>
          <a:lstStyle/>
          <a:p>
            <a:pPr eaLnBrk="1" hangingPunct="1"/>
            <a:r>
              <a:rPr lang="el-GR" sz="2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Συνάντηση με αγνώστους</a:t>
            </a:r>
            <a:r>
              <a:rPr lang="en-US" sz="2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από το διαδίκτυο</a:t>
            </a:r>
          </a:p>
        </p:txBody>
      </p:sp>
      <p:pic>
        <p:nvPicPr>
          <p:cNvPr id="95236" name="Picture 2" descr="D:\ιντερνετ\VHP_9-27-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1557338"/>
            <a:ext cx="3351241" cy="4541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523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285750" y="1643063"/>
            <a:ext cx="4565650" cy="4598987"/>
          </a:xfrm>
        </p:spPr>
        <p:txBody>
          <a:bodyPr/>
          <a:lstStyle/>
          <a:p>
            <a:pPr eaLnBrk="1" hangingPunct="1"/>
            <a:r>
              <a:rPr lang="el-G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Εκμετάλλευση-κακοποίηση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 σε μια πιθανή συνάντηση στο φυσικό κόσμο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l-G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l-G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Πρώτος στόχος: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 να κατακτηθεί η εμπιστοσύνη</a:t>
            </a:r>
          </a:p>
          <a:p>
            <a:pPr eaLnBrk="1" hangingPunct="1">
              <a:buFont typeface="Wingdings 2" pitchFamily="18" charset="2"/>
              <a:buNone/>
            </a:pPr>
            <a:endParaRPr lang="el-G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l-G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Κύριος στόχος: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 να συμφωνηθεί συνάντηση με τον έφηβο</a:t>
            </a:r>
          </a:p>
          <a:p>
            <a:pPr eaLnBrk="1" hangingPunct="1"/>
            <a:endParaRPr lang="el-GR" sz="2000" b="1" dirty="0" smtClean="0"/>
          </a:p>
          <a:p>
            <a:pPr eaLnBrk="1" hangingPunct="1"/>
            <a:endParaRPr lang="el-GR" sz="20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395288" y="333375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Διαδικτυακή αποπλάνηση -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Grooming</a:t>
            </a:r>
            <a:endParaRPr lang="el-GR" b="1" dirty="0" smtClean="0">
              <a:solidFill>
                <a:srgbClr val="0000FF"/>
              </a:solidFill>
            </a:endParaRPr>
          </a:p>
        </p:txBody>
      </p:sp>
      <p:sp>
        <p:nvSpPr>
          <p:cNvPr id="54275" name="Rectangle 3"/>
          <p:cNvSpPr>
            <a:spLocks noGrp="1"/>
          </p:cNvSpPr>
          <p:nvPr>
            <p:ph sz="quarter" idx="1"/>
          </p:nvPr>
        </p:nvSpPr>
        <p:spPr>
          <a:xfrm>
            <a:off x="428625" y="1428750"/>
            <a:ext cx="8229600" cy="47990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l-GR" sz="23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Σημάδια διαδικτυακής αποπλάνησης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300" b="1" i="1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l-GR" sz="2300" b="1" smtClean="0"/>
              <a:t>Κάποιος </a:t>
            </a:r>
            <a:r>
              <a:rPr lang="el-GR" sz="2300" b="1" smtClean="0">
                <a:solidFill>
                  <a:srgbClr val="C00000"/>
                </a:solidFill>
              </a:rPr>
              <a:t>άγνωστος</a:t>
            </a:r>
            <a:r>
              <a:rPr lang="el-GR" sz="2300" b="1" smtClean="0"/>
              <a:t> δείχνει ενδιαφέρον για σένα και επιδιώκει συνάντηση μαζί σου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l-GR" sz="2300" b="1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l-GR" sz="2300" b="1" smtClean="0"/>
          </a:p>
          <a:p>
            <a:pPr eaLnBrk="1" hangingPunct="1">
              <a:lnSpc>
                <a:spcPct val="80000"/>
              </a:lnSpc>
            </a:pPr>
            <a:r>
              <a:rPr lang="el-GR" sz="2300" b="1" smtClean="0"/>
              <a:t>Σου </a:t>
            </a:r>
            <a:r>
              <a:rPr lang="el-GR" sz="2300" b="1" smtClean="0">
                <a:solidFill>
                  <a:srgbClr val="C00000"/>
                </a:solidFill>
              </a:rPr>
              <a:t>στέλνει φωτογραφίες </a:t>
            </a:r>
            <a:r>
              <a:rPr lang="el-GR" sz="2300" b="1" smtClean="0"/>
              <a:t>κι επιμένει                                                   να του στείλεις κι εσύ δικές σου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l-GR" sz="2300" b="1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l-GR" sz="2300" b="1" smtClean="0"/>
          </a:p>
          <a:p>
            <a:pPr eaLnBrk="1" hangingPunct="1">
              <a:lnSpc>
                <a:spcPct val="80000"/>
              </a:lnSpc>
            </a:pPr>
            <a:r>
              <a:rPr lang="el-GR" sz="2300" b="1" smtClean="0">
                <a:solidFill>
                  <a:srgbClr val="C00000"/>
                </a:solidFill>
              </a:rPr>
              <a:t>Μεταφέρει το θέμα της συνομιλίας σας                                            σε σεξουαλικό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l-GR" sz="2300" b="1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l-GR" sz="2300" b="1" smtClean="0"/>
              <a:t>Τονίζει ότι μπορείς να </a:t>
            </a:r>
            <a:r>
              <a:rPr lang="el-GR" sz="2300" b="1" smtClean="0">
                <a:solidFill>
                  <a:srgbClr val="C00000"/>
                </a:solidFill>
              </a:rPr>
              <a:t>τον εμπιστευτείς </a:t>
            </a:r>
            <a:r>
              <a:rPr lang="el-GR" sz="2300" b="1" smtClean="0"/>
              <a:t>αν αντιμετωπίζεις κάποιο πρόβλημα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l-GR" sz="2300" b="1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l-GR" sz="2300" b="1" i="1" smtClean="0"/>
          </a:p>
          <a:p>
            <a:pPr eaLnBrk="1" hangingPunct="1">
              <a:lnSpc>
                <a:spcPct val="80000"/>
              </a:lnSpc>
            </a:pPr>
            <a:endParaRPr lang="el-GR" sz="2300" smtClean="0"/>
          </a:p>
        </p:txBody>
      </p:sp>
      <p:pic>
        <p:nvPicPr>
          <p:cNvPr id="47106" name="Picture 2" descr="C:\Users\tsa\Pictures\καταθλιψη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643182"/>
            <a:ext cx="2297874" cy="2733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81987" cy="1296987"/>
          </a:xfrm>
        </p:spPr>
        <p:txBody>
          <a:bodyPr anchor="ctr"/>
          <a:lstStyle/>
          <a:p>
            <a:pPr eaLnBrk="1" hangingPunct="1"/>
            <a:r>
              <a:rPr lang="el-GR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Ωστόσο, καλό θα ήταν να…</a:t>
            </a:r>
          </a:p>
        </p:txBody>
      </p:sp>
      <p:sp>
        <p:nvSpPr>
          <p:cNvPr id="55299" name="Content Placeholder 4"/>
          <p:cNvSpPr>
            <a:spLocks noGrp="1"/>
          </p:cNvSpPr>
          <p:nvPr>
            <p:ph sz="quarter" idx="1"/>
          </p:nvPr>
        </p:nvSpPr>
        <p:spPr>
          <a:xfrm>
            <a:off x="214313" y="1214438"/>
            <a:ext cx="8713787" cy="4868862"/>
          </a:xfrm>
        </p:spPr>
        <p:txBody>
          <a:bodyPr/>
          <a:lstStyle/>
          <a:p>
            <a:pPr eaLnBrk="1" hangingPunct="1"/>
            <a:r>
              <a:rPr lang="el-GR" sz="2300" b="1" smtClean="0"/>
              <a:t>Μην αποκαλύπτετε προσωπικά στοιχεία στο διαδίκτυο</a:t>
            </a:r>
          </a:p>
          <a:p>
            <a:pPr eaLnBrk="1" hangingPunct="1">
              <a:buFont typeface="Wingdings 2" pitchFamily="18" charset="2"/>
              <a:buNone/>
            </a:pPr>
            <a:endParaRPr lang="en-US" sz="2300" b="1" smtClean="0"/>
          </a:p>
          <a:p>
            <a:pPr eaLnBrk="1" hangingPunct="1"/>
            <a:r>
              <a:rPr lang="el-GR" sz="2300" b="1" smtClean="0"/>
              <a:t>Μη συναντάτε αγνώστους που έχετε επικοινωνήσει μαζί τους μόνο διαδικτυακά</a:t>
            </a:r>
          </a:p>
          <a:p>
            <a:pPr eaLnBrk="1" hangingPunct="1">
              <a:buFont typeface="Wingdings 2" pitchFamily="18" charset="2"/>
              <a:buNone/>
            </a:pPr>
            <a:endParaRPr lang="en-US" sz="2300" b="1" smtClean="0"/>
          </a:p>
          <a:p>
            <a:pPr eaLnBrk="1" hangingPunct="1"/>
            <a:r>
              <a:rPr lang="el-GR" sz="2300" b="1" smtClean="0"/>
              <a:t>Μην ανέχεστε μηνύματα με προσβλητικό ή απειλητικό περιεχόμενο μέσω του διαδικτύου.</a:t>
            </a:r>
          </a:p>
          <a:p>
            <a:pPr eaLnBrk="1" hangingPunct="1"/>
            <a:endParaRPr lang="en-US" sz="2300" b="1" smtClean="0"/>
          </a:p>
          <a:p>
            <a:pPr eaLnBrk="1" hangingPunct="1"/>
            <a:r>
              <a:rPr lang="el-GR" sz="2300" b="1" smtClean="0"/>
              <a:t>Συζητήστε με γονείς ή δασκάλους σας</a:t>
            </a:r>
          </a:p>
          <a:p>
            <a:pPr eaLnBrk="1" hangingPunct="1">
              <a:buFont typeface="Wingdings 2" pitchFamily="18" charset="2"/>
              <a:buNone/>
            </a:pPr>
            <a:endParaRPr lang="el-GR" sz="2300" b="1" smtClean="0"/>
          </a:p>
          <a:p>
            <a:pPr eaLnBrk="1" hangingPunct="1"/>
            <a:r>
              <a:rPr lang="el-GR" sz="2300" b="1" smtClean="0"/>
              <a:t>Μην εμπιστεύεστε οποιαδήποτε πληροφορία ή δραστηριότητα του διαδικτύου χωρίς σκέψη και χωρίς να την ελέγχετε</a:t>
            </a:r>
          </a:p>
          <a:p>
            <a:pPr eaLnBrk="1" hangingPunct="1"/>
            <a:endParaRPr lang="en-US" sz="2300" b="1" smtClean="0"/>
          </a:p>
          <a:p>
            <a:pPr eaLnBrk="1" hangingPunct="1"/>
            <a:endParaRPr lang="el-GR" sz="2300" b="1" smtClean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Αποτέλεσμα εικόνας για εφηβοι παρέα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-131" b="34136"/>
          <a:stretch>
            <a:fillRect/>
          </a:stretch>
        </p:blipFill>
        <p:spPr bwMode="auto">
          <a:xfrm>
            <a:off x="214283" y="5286388"/>
            <a:ext cx="8715435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l-GR" sz="3600" b="1" i="1" dirty="0" smtClean="0">
                <a:solidFill>
                  <a:schemeClr val="accent2">
                    <a:lumMod val="75000"/>
                  </a:schemeClr>
                </a:solidFill>
              </a:rPr>
              <a:t>Μην αφήνεις κανέναν να σε κάνει να νιώθεις άσχημα…</a:t>
            </a:r>
            <a:endParaRPr lang="el-GR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Αντέδρασε με </a:t>
            </a:r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</a:rPr>
              <a:t>ψυχραιμία</a:t>
            </a:r>
          </a:p>
          <a:p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</a:rPr>
              <a:t>Μην ανταποδίδεις 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την κακή συμπεριφορά εκτός και αν χρειαστεί να αμυνθείς</a:t>
            </a:r>
          </a:p>
          <a:p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</a:rPr>
              <a:t>Μην απομονώνεσαι- 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δεν είσαι μόνος</a:t>
            </a:r>
          </a:p>
          <a:p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</a:rPr>
              <a:t>Μην αδιαφορείς 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γι’ αυτό που συμβαίνει στον διπλανό σου</a:t>
            </a:r>
          </a:p>
          <a:p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</a:rPr>
              <a:t>Συζήτησε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 με φίλους</a:t>
            </a:r>
            <a:endParaRPr lang="el-G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Αποτέλεσμα εικόνας για εφηβος αναρωτιέται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t="7316" r="34998"/>
          <a:stretch>
            <a:fillRect/>
          </a:stretch>
        </p:blipFill>
        <p:spPr bwMode="auto">
          <a:xfrm>
            <a:off x="6143636" y="3571876"/>
            <a:ext cx="2786114" cy="2714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571480"/>
            <a:ext cx="8015318" cy="4525963"/>
          </a:xfrm>
        </p:spPr>
        <p:txBody>
          <a:bodyPr>
            <a:normAutofit lnSpcReduction="10000"/>
          </a:bodyPr>
          <a:lstStyle/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Συζήτησε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με ενήλικες που εμπιστεύεσαι</a:t>
            </a: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Κάνε την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αυτοκριτική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σου, ενισχύοντας τα θετικά σου σημεία και βελτιώνοντας τις αδυναμίες σου</a:t>
            </a: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Η διαδικασία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αυτοκριτικής- αυτοβελτίωσης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είναι σημαντική και οδηγεί πάντα σε πρόοδο και αίσθημα ικανοποίησης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Μην απογοητεύεσαι</a:t>
            </a:r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Σεβάσου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τον εαυτό σου και τους γύρω σου</a:t>
            </a:r>
          </a:p>
          <a:p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410" name="AutoShape 2" descr="Αποτέλεσμα εικόνας για question 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17412" name="AutoShape 4" descr="Αποτέλεσμα εικόνας για question mark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sz="3600" b="1" i="1" dirty="0" smtClean="0">
                <a:solidFill>
                  <a:schemeClr val="accent2">
                    <a:lumMod val="75000"/>
                  </a:schemeClr>
                </a:solidFill>
              </a:rPr>
              <a:t>Εάν εσύ έχεις φερθεί άσχημα σε κάποιον…</a:t>
            </a:r>
            <a:endParaRPr lang="el-GR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Κάνε την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αυτοκριτική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σου</a:t>
            </a: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Ζήτησε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συγγνώμη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Μην κάνεις ό,τι δεν θα ήθελες να σου κάνουν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23554" name="Picture 2" descr="Αποτέλεσμα εικόνας για self critici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214686"/>
            <a:ext cx="365127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Βιωματική άσκηση</a:t>
            </a:r>
            <a:endParaRPr lang="el-G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1439" y="1357298"/>
            <a:ext cx="8501122" cy="4929222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AutoNum type="arabicPeriod"/>
            </a:pPr>
            <a:r>
              <a:rPr lang="el-GR" b="1" i="1" dirty="0" smtClean="0"/>
              <a:t>Ο Γιώργος και ο Σπύρος παίζουν ποδόσφαιρο. Ο Γιώργος κλοτσά την μπάλα πολύ δυνατά, χτυπάει στο δοκάρι και μετά η μπάλα πέφτει με δύναμη στο κεφάλι του Μάριου.</a:t>
            </a:r>
          </a:p>
          <a:p>
            <a:pPr marL="514350" indent="-514350" algn="just">
              <a:buNone/>
            </a:pPr>
            <a:endParaRPr lang="el-GR" b="1" i="1" dirty="0" smtClean="0"/>
          </a:p>
          <a:p>
            <a:pPr>
              <a:buNone/>
            </a:pPr>
            <a:endParaRPr lang="el-GR" b="1" i="1" dirty="0" smtClean="0"/>
          </a:p>
          <a:p>
            <a:pPr>
              <a:buNone/>
            </a:pPr>
            <a:r>
              <a:rPr lang="el-GR" b="1" dirty="0" smtClean="0"/>
              <a:t>2.  </a:t>
            </a:r>
            <a:r>
              <a:rPr lang="el-GR" b="1" i="1" dirty="0" smtClean="0"/>
              <a:t>Ο Μπάμπης καθημερινά περιμένει τον Τάσο έξω από το σχολείο, τον ακολουθεί έως το σπίτι, τον βρίζει και τον τρομοκρατεί.</a:t>
            </a:r>
          </a:p>
          <a:p>
            <a:pPr>
              <a:buNone/>
            </a:pPr>
            <a:endParaRPr lang="el-GR" b="1" i="1" dirty="0" smtClean="0"/>
          </a:p>
          <a:p>
            <a:pPr>
              <a:buNone/>
            </a:pPr>
            <a:endParaRPr lang="el-GR" b="1" i="1" dirty="0" smtClean="0"/>
          </a:p>
          <a:p>
            <a:pPr>
              <a:buNone/>
            </a:pPr>
            <a:r>
              <a:rPr lang="el-GR" b="1" dirty="0" smtClean="0"/>
              <a:t>3.  </a:t>
            </a:r>
            <a:r>
              <a:rPr lang="el-GR" b="1" i="1" dirty="0" smtClean="0"/>
              <a:t>Η Ελένη κυνηγάει τον Αντώνη με μια αράχνη την οποία έβαλε σε ένα δοχείο. Δεν αντιλαμβάνεται ότι ο Αντώνης φοβάται.</a:t>
            </a:r>
          </a:p>
          <a:p>
            <a:pPr>
              <a:buNone/>
            </a:pPr>
            <a:endParaRPr lang="el-GR" b="1" i="1" dirty="0" smtClean="0"/>
          </a:p>
          <a:p>
            <a:pPr>
              <a:buNone/>
            </a:pPr>
            <a:endParaRPr lang="el-GR" b="1" i="1" dirty="0" smtClean="0"/>
          </a:p>
          <a:p>
            <a:pPr>
              <a:buNone/>
            </a:pPr>
            <a:r>
              <a:rPr lang="el-GR" b="1" i="1" dirty="0" smtClean="0"/>
              <a:t>4.  Ο Νίκος δανείστηκε το μολύβι της Δέσποινας, αλλά το έχασε.</a:t>
            </a:r>
            <a:endParaRPr lang="el-GR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Στιγμιότυπο οθόνης (104).png"/>
          <p:cNvPicPr>
            <a:picLocks noGrp="1" noChangeAspect="1"/>
          </p:cNvPicPr>
          <p:nvPr>
            <p:ph idx="1"/>
          </p:nvPr>
        </p:nvPicPr>
        <p:blipFill>
          <a:blip r:embed="rId2"/>
          <a:srcRect l="11536" t="25254" r="13900" b="15398"/>
          <a:stretch>
            <a:fillRect/>
          </a:stretch>
        </p:blipFill>
        <p:spPr>
          <a:xfrm>
            <a:off x="0" y="1000109"/>
            <a:ext cx="9144000" cy="4857783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Σχετική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668086" cy="2487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3200" b="1" i="1" dirty="0" smtClean="0">
                <a:solidFill>
                  <a:schemeClr val="accent2">
                    <a:lumMod val="75000"/>
                  </a:schemeClr>
                </a:solidFill>
              </a:rPr>
              <a:t>Ενδέχεται να υπάρχουν άτομα στο περιβάλλον σου που σε στεναχωρούν ή σε «δυσκολεύουν»</a:t>
            </a:r>
            <a:endParaRPr lang="el-GR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50720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Να φέρονται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βίαια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(σπρώχνουν, χτυπούν, κλωτσούν κ.λπ.)</a:t>
            </a: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Να σε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ενοχλούν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λεκτικά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(κοροϊδίες, προσβολές)</a:t>
            </a: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Να σε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αποκλείουν από δραστηριότητες ή παρέες</a:t>
            </a:r>
          </a:p>
          <a:p>
            <a:endParaRPr lang="el-GR" dirty="0" smtClean="0"/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5" name="4 - Εικόνα" descr="Σχετική εικόνα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643050"/>
            <a:ext cx="342902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250" t="5077" r="3125" b="2966"/>
          <a:stretch>
            <a:fillRect/>
          </a:stretch>
        </p:blipFill>
        <p:spPr>
          <a:xfrm>
            <a:off x="1" y="0"/>
            <a:ext cx="9143999" cy="6858000"/>
          </a:xfrm>
          <a:noFill/>
        </p:spPr>
      </p:pic>
      <p:cxnSp>
        <p:nvCxnSpPr>
          <p:cNvPr id="6" name="5 - Ευθεία γραμμή σύνδεσης"/>
          <p:cNvCxnSpPr/>
          <p:nvPr/>
        </p:nvCxnSpPr>
        <p:spPr>
          <a:xfrm>
            <a:off x="4357686" y="214290"/>
            <a:ext cx="142876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6 - Ευθεία γραμμή σύνδεσης"/>
          <p:cNvCxnSpPr/>
          <p:nvPr/>
        </p:nvCxnSpPr>
        <p:spPr>
          <a:xfrm>
            <a:off x="4357686" y="428604"/>
            <a:ext cx="128588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1785918" y="214290"/>
            <a:ext cx="142876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10 - Ευθεία γραμμή σύνδεσης"/>
          <p:cNvCxnSpPr/>
          <p:nvPr/>
        </p:nvCxnSpPr>
        <p:spPr>
          <a:xfrm>
            <a:off x="1785918" y="428604"/>
            <a:ext cx="142876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accent2">
                    <a:lumMod val="75000"/>
                  </a:schemeClr>
                </a:solidFill>
              </a:rPr>
              <a:t>Μαζί για την εφηβεία…..</a:t>
            </a:r>
            <a:endParaRPr lang="el-G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4" descr="C:\Users\Windows7\Documents\ΜΕΥ\ΜΕ Υποστηρίζω Γραμμή Στήριξης\MEYpostirizo_teliko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7461" y="1243936"/>
            <a:ext cx="6389078" cy="4370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Αποτέλεσμα εικόνας για εκβιασμός"/>
          <p:cNvPicPr/>
          <p:nvPr/>
        </p:nvPicPr>
        <p:blipFill>
          <a:blip r:embed="rId2">
            <a:lum bright="30000"/>
          </a:blip>
          <a:srcRect l="1858" r="8737" b="-94"/>
          <a:stretch>
            <a:fillRect/>
          </a:stretch>
        </p:blipFill>
        <p:spPr bwMode="auto">
          <a:xfrm>
            <a:off x="4857752" y="3857628"/>
            <a:ext cx="4071966" cy="228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214974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Σε παρενοχλούν διαδικτυακά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δημοσιεύοντας προσωπικά σου δεδομένα</a:t>
            </a:r>
          </a:p>
          <a:p>
            <a:endParaRPr lang="el-GR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Σε εκβιάζουν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Σε ωθούν να κάνεις πράγματα που δεν επιθυμείς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5" name="4 - Εικόνα" descr="Αποτέλεσμα εικόνας για εκβιασμός στην εφηβεία"/>
          <p:cNvPicPr/>
          <p:nvPr/>
        </p:nvPicPr>
        <p:blipFill>
          <a:blip r:embed="rId3">
            <a:lum bright="20000"/>
          </a:blip>
          <a:srcRect l="2261" t="3876" r="5526" b="5426"/>
          <a:stretch>
            <a:fillRect/>
          </a:stretch>
        </p:blipFill>
        <p:spPr bwMode="auto">
          <a:xfrm>
            <a:off x="928662" y="1571612"/>
            <a:ext cx="392909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Σχετική εικόν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9739" y="3212908"/>
            <a:ext cx="6124523" cy="3448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85728"/>
            <a:ext cx="8929718" cy="535785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l-GR" sz="33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el-GR" sz="3500" b="1" dirty="0" smtClean="0">
                <a:solidFill>
                  <a:schemeClr val="accent2">
                    <a:lumMod val="75000"/>
                  </a:schemeClr>
                </a:solidFill>
              </a:rPr>
              <a:t>Τα προαναφερόμενα αφορούν συμπεριφορές μπορεί να σε βλάψουν και αναφέρονται με τους όρους </a:t>
            </a:r>
          </a:p>
          <a:p>
            <a:pPr>
              <a:buNone/>
            </a:pPr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l-GR" b="1" u="sng" dirty="0" smtClean="0">
                <a:solidFill>
                  <a:schemeClr val="accent1">
                    <a:lumMod val="50000"/>
                  </a:schemeClr>
                </a:solidFill>
              </a:rPr>
              <a:t>Εκφοβισμός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bullying)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</a:t>
            </a:r>
          </a:p>
          <a:p>
            <a:pPr algn="r"/>
            <a:r>
              <a:rPr lang="el-GR" b="1" u="sng" dirty="0" smtClean="0">
                <a:solidFill>
                  <a:schemeClr val="accent1">
                    <a:lumMod val="50000"/>
                  </a:schemeClr>
                </a:solidFill>
              </a:rPr>
              <a:t>Θυματοποίηση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victimization)</a:t>
            </a:r>
            <a:endParaRPr lang="el-G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                                       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</a:t>
            </a:r>
            <a:r>
              <a:rPr lang="el-GR" dirty="0" smtClean="0"/>
              <a:t>   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 smtClean="0"/>
              <a:t>                                                                    </a:t>
            </a:r>
            <a:endParaRPr lang="el-GR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500034" y="2285992"/>
            <a:ext cx="3786214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endParaRPr lang="el-G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</a:t>
            </a:r>
            <a:r>
              <a:rPr lang="el-G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εσκεμμένη</a:t>
            </a:r>
            <a:r>
              <a:rPr lang="el-GR" sz="3600" dirty="0" smtClean="0"/>
              <a:t> </a:t>
            </a:r>
            <a:r>
              <a:rPr lang="el-GR" dirty="0" smtClean="0"/>
              <a:t>                       </a:t>
            </a:r>
            <a:r>
              <a:rPr lang="el-G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παρατηρητές</a:t>
            </a:r>
            <a:endParaRPr lang="el-GR" sz="2400" dirty="0" smtClean="0"/>
          </a:p>
          <a:p>
            <a:pPr>
              <a:buNone/>
            </a:pPr>
            <a: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</a:t>
            </a:r>
          </a:p>
          <a:p>
            <a:pPr>
              <a:buNone/>
            </a:pPr>
            <a:r>
              <a:rPr lang="el-G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</a:t>
            </a:r>
          </a:p>
          <a:p>
            <a:pPr>
              <a:buNone/>
            </a:pPr>
            <a:r>
              <a:rPr lang="el-G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επαναλαμβανόμενη</a:t>
            </a:r>
            <a: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>
              <a:buNone/>
            </a:pPr>
            <a:endParaRPr lang="el-GR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el-GR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              κατάχρηση εξουσίας</a:t>
            </a:r>
            <a:r>
              <a:rPr lang="el-GR" dirty="0" smtClean="0"/>
              <a:t>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ανισότητα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2461487" y="285728"/>
            <a:ext cx="4221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ΕΚΦΟΒΙΣΜΟΣ</a:t>
            </a:r>
            <a:endParaRPr lang="el-G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714612" y="2571744"/>
            <a:ext cx="23574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θύμα</a:t>
            </a:r>
            <a:endParaRPr lang="el-G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6000760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θύτης</a:t>
            </a:r>
            <a:endParaRPr lang="el-G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el-GR" dirty="0" smtClean="0"/>
              <a:t>Η συμπεριφορά που είναι                            και</a:t>
            </a:r>
          </a:p>
          <a:p>
            <a:pPr marL="514350" indent="-514350">
              <a:buNone/>
            </a:pPr>
            <a:endParaRPr lang="el-GR" dirty="0" smtClean="0"/>
          </a:p>
          <a:p>
            <a:pPr marL="514350" indent="-514350"/>
            <a:r>
              <a:rPr lang="el-GR" dirty="0" smtClean="0"/>
              <a:t>Κατάχρηση εξουσίας και εμπεριέχει </a:t>
            </a:r>
          </a:p>
          <a:p>
            <a:pPr marL="514350" indent="-514350">
              <a:buNone/>
            </a:pPr>
            <a:r>
              <a:rPr lang="el-GR" dirty="0" smtClean="0"/>
              <a:t>                                                αντικειμενική (π.χ. σωματική) ή αντιληπτή (π.χ. προσωπικότητας). </a:t>
            </a:r>
          </a:p>
          <a:p>
            <a:pPr marL="514350" indent="-514350"/>
            <a:r>
              <a:rPr lang="el-GR" dirty="0" smtClean="0"/>
              <a:t>                                            ένα άλλο άτομο με λιγότερη δύναμη ή χαμηλότερη θέση.</a:t>
            </a:r>
          </a:p>
          <a:p>
            <a:endParaRPr lang="el-GR" dirty="0" smtClean="0"/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ΕΚΦΟΒΙΣΜΟΣ</a:t>
            </a:r>
            <a:endParaRPr lang="el-G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500562" y="1500174"/>
            <a:ext cx="39290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εσκεμμένη</a:t>
            </a:r>
            <a:endParaRPr lang="el-GR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14348" y="2071678"/>
            <a:ext cx="47149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επαναλαμβανόμενη</a:t>
            </a:r>
            <a:endParaRPr lang="el-GR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642910" y="3357562"/>
            <a:ext cx="41857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ανισότητα στη δύναμη </a:t>
            </a:r>
            <a:endParaRPr lang="el-GR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4429132"/>
            <a:ext cx="53578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Πληγώνει ή ταπεινώνει </a:t>
            </a:r>
            <a:endParaRPr lang="el-GR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7143768" y="607220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Olweus, 2009</a:t>
            </a:r>
            <a:endParaRPr lang="el-GR" i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728095" y="285728"/>
            <a:ext cx="8061310" cy="92333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Τι ΔΕΝ είναι </a:t>
            </a:r>
            <a:r>
              <a:rPr lang="el-G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ΕΚΦΟΒΙΣΜΟΣ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;</a:t>
            </a:r>
            <a:endParaRPr lang="el-G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07141" y="1928802"/>
            <a:ext cx="89297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l-GR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Όταν τα εμπλεκόμενα μέρη είναι ίσης δύναμης</a:t>
            </a:r>
            <a:endParaRPr lang="el-G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35753" y="5429264"/>
            <a:ext cx="807249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l-GR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Όταν παρατηρείται όμοια συναισθηματική αντίδραση</a:t>
            </a:r>
            <a:endParaRPr lang="el-GR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-32" y="3000372"/>
            <a:ext cx="91440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 algn="ctr">
              <a:buFont typeface="+mj-lt"/>
              <a:buAutoNum type="arabicPeriod" startAt="2"/>
            </a:pPr>
            <a:r>
              <a:rPr lang="el-GR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Πείραγμα, </a:t>
            </a:r>
          </a:p>
          <a:p>
            <a:pPr algn="ctr"/>
            <a:r>
              <a:rPr lang="el-GR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όπου οι μαθητές κάνουν αστεία μεταξύ τους για να διασκεδάσουν </a:t>
            </a:r>
            <a:endParaRPr lang="el-GR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7215206" y="621508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Olweus, 2009</a:t>
            </a:r>
            <a:endParaRPr lang="el-GR" i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980</Words>
  <Application>Microsoft Office PowerPoint</Application>
  <PresentationFormat>On-screen Show (4:3)</PresentationFormat>
  <Paragraphs>235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Θέμα του Office</vt:lpstr>
      <vt:lpstr>Slide 1</vt:lpstr>
      <vt:lpstr>«Γεννιέσαι δύο φορές: Η μια οδηγεί στην απλή ύπαρξη, η άλλη στην ίδια τη ζωή…»</vt:lpstr>
      <vt:lpstr>Slide 3</vt:lpstr>
      <vt:lpstr>Ενδέχεται να υπάρχουν άτομα στο περιβάλλον σου που σε στεναχωρούν ή σε «δυσκολεύουν»</vt:lpstr>
      <vt:lpstr>Slide 5</vt:lpstr>
      <vt:lpstr>Slide 6</vt:lpstr>
      <vt:lpstr>Slide 7</vt:lpstr>
      <vt:lpstr>ΕΚΦΟΒΙΣΜΟΣ</vt:lpstr>
      <vt:lpstr>Τι ΔΕΝ είναι ΕΚΦΟΒΙΣΜΟΣ;</vt:lpstr>
      <vt:lpstr>Πώς εκφράζεται ο εκφοβισμός;</vt:lpstr>
      <vt:lpstr>Πώς εκφράζεται ο εκφοβισμός;</vt:lpstr>
      <vt:lpstr>Πώς εκφράζεται ο εκφοβισμός;</vt:lpstr>
      <vt:lpstr>Πώς εκφράζεται ο εκφοβισμός;</vt:lpstr>
      <vt:lpstr>Διαδικτυακός Εκφοβισμός </vt:lpstr>
      <vt:lpstr>Slide 15</vt:lpstr>
      <vt:lpstr>Slide 16</vt:lpstr>
      <vt:lpstr>Slide 17</vt:lpstr>
      <vt:lpstr>Σωματικεσ</vt:lpstr>
      <vt:lpstr>Slide 19</vt:lpstr>
      <vt:lpstr>Slide 20</vt:lpstr>
      <vt:lpstr>ΘΥΤΕΣ (ΒULLIES)</vt:lpstr>
      <vt:lpstr>ΘΥΜΑΤΑ (VICTIMS)</vt:lpstr>
      <vt:lpstr>Slide 23</vt:lpstr>
      <vt:lpstr>ΠΑΡΑΤΗΡΗΤΕΣ (BY-STANDERS)</vt:lpstr>
      <vt:lpstr>Διαδικτυακός Εκφοβισμός   Cyberbullying</vt:lpstr>
      <vt:lpstr>Διαδικτυακός εκφοβισμός - Cyberbullying</vt:lpstr>
      <vt:lpstr>Περιπτώσεις εφήβων </vt:lpstr>
      <vt:lpstr>Περιπτώσεις εφήβων </vt:lpstr>
      <vt:lpstr>Οι έφηβοι αποκαλύπτουν…</vt:lpstr>
      <vt:lpstr>Διαδικτυακός Εκφοβισμός - Cyberbullying</vt:lpstr>
      <vt:lpstr>Διαδικτυακή αποπλάνηση  (Grooming)</vt:lpstr>
      <vt:lpstr>Συνάντηση με αγνώστους από το διαδίκτυο</vt:lpstr>
      <vt:lpstr>Διαδικτυακή αποπλάνηση - Grooming</vt:lpstr>
      <vt:lpstr>Ωστόσο, καλό θα ήταν να…</vt:lpstr>
      <vt:lpstr>Μην αφήνεις κανέναν να σε κάνει να νιώθεις άσχημα…</vt:lpstr>
      <vt:lpstr>Slide 36</vt:lpstr>
      <vt:lpstr>Εάν εσύ έχεις φερθεί άσχημα σε κάποιον…</vt:lpstr>
      <vt:lpstr>Βιωματική άσκηση</vt:lpstr>
      <vt:lpstr>Slide 39</vt:lpstr>
      <vt:lpstr>Slide 40</vt:lpstr>
      <vt:lpstr>Μαζί για την εφηβεία…..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«Γεννιέσαι δύο φορές: Η μια οδηγεί στην απλή ύπαρξη, η άλλη στην ίδια τη ζωή…»</dc:title>
  <dc:creator>user</dc:creator>
  <cp:lastModifiedBy>Sotia</cp:lastModifiedBy>
  <cp:revision>44</cp:revision>
  <dcterms:created xsi:type="dcterms:W3CDTF">2018-10-31T20:52:06Z</dcterms:created>
  <dcterms:modified xsi:type="dcterms:W3CDTF">2019-05-14T09:34:47Z</dcterms:modified>
</cp:coreProperties>
</file>